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7" r:id="rId19"/>
    <p:sldId id="279" r:id="rId20"/>
    <p:sldId id="283" r:id="rId21"/>
    <p:sldId id="289" r:id="rId22"/>
    <p:sldId id="285" r:id="rId23"/>
    <p:sldId id="288" r:id="rId24"/>
    <p:sldId id="287" r:id="rId25"/>
    <p:sldId id="292" r:id="rId26"/>
    <p:sldId id="293" r:id="rId27"/>
    <p:sldId id="294" r:id="rId28"/>
    <p:sldId id="295" r:id="rId29"/>
    <p:sldId id="297" r:id="rId30"/>
    <p:sldId id="296" r:id="rId31"/>
    <p:sldId id="298" r:id="rId32"/>
    <p:sldId id="291" r:id="rId33"/>
    <p:sldId id="299"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3A8C6-931C-4546-8B74-716771BD3EA1}">
  <a:tblStyle styleId="{F683A8C6-931C-4546-8B74-716771BD3EA1}"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2" autoAdjust="0"/>
    <p:restoredTop sz="94660"/>
  </p:normalViewPr>
  <p:slideViewPr>
    <p:cSldViewPr snapToGrid="0">
      <p:cViewPr>
        <p:scale>
          <a:sx n="80" d="100"/>
          <a:sy n="80" d="100"/>
        </p:scale>
        <p:origin x="1080"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4747e4be3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4747e4be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4747e4be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4747e4be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4747e4be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4747e4be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a4747e4be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a4747e4be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4747e4be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4747e4be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4747e4be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4747e4be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SLIDES_API214480849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SLIDES_API214480849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SLIDES_API214480849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SLIDES_API21448084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SLIDES_API214480849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SLIDES_API214480849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SLIDES_API214480849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SLIDES_API214480849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SLIDES_API214480849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SLIDES_API214480849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4747e4b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4747e4b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4747e4b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4747e4b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4747e4be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4747e4be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4747e4be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a4747e4be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3999" y="1270468"/>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dirty="0"/>
              <a:t>Project Report</a:t>
            </a:r>
            <a:br>
              <a:rPr lang="en-US" dirty="0"/>
            </a:br>
            <a:r>
              <a:rPr lang="en-US" dirty="0"/>
              <a:t> </a:t>
            </a:r>
            <a:br>
              <a:rPr lang="en-US" dirty="0"/>
            </a:br>
            <a:r>
              <a:rPr lang="en-US" dirty="0"/>
              <a:t>Clustering based Data Analysis</a:t>
            </a:r>
            <a:endParaRPr dirty="0"/>
          </a:p>
        </p:txBody>
      </p:sp>
      <p:sp>
        <p:nvSpPr>
          <p:cNvPr id="85" name="Google Shape;85;p13"/>
          <p:cNvSpPr txBox="1">
            <a:spLocks noGrp="1"/>
          </p:cNvSpPr>
          <p:nvPr>
            <p:ph type="subTitle" idx="1"/>
          </p:nvPr>
        </p:nvSpPr>
        <p:spPr>
          <a:xfrm>
            <a:off x="8229600" y="4393732"/>
            <a:ext cx="3257550" cy="1557358"/>
          </a:xfrm>
          <a:prstGeom prst="rect">
            <a:avLst/>
          </a:prstGeom>
          <a:noFill/>
          <a:ln>
            <a:noFill/>
          </a:ln>
        </p:spPr>
        <p:txBody>
          <a:bodyPr spcFirstLastPara="1" wrap="square" lIns="91425" tIns="45700" rIns="91425" bIns="45700" anchor="t" anchorCtr="0">
            <a:normAutofit/>
          </a:bodyPr>
          <a:lstStyle/>
          <a:p>
            <a:pPr marL="0" lvl="0" indent="0" algn="r" rtl="0">
              <a:lnSpc>
                <a:spcPct val="200000"/>
              </a:lnSpc>
              <a:spcBef>
                <a:spcPts val="0"/>
              </a:spcBef>
              <a:spcAft>
                <a:spcPts val="0"/>
              </a:spcAft>
              <a:buClr>
                <a:schemeClr val="dk1"/>
              </a:buClr>
              <a:buSzPts val="2400"/>
              <a:buNone/>
            </a:pPr>
            <a:r>
              <a:rPr lang="en-US" sz="2800" u="sng" dirty="0"/>
              <a:t> Team </a:t>
            </a:r>
            <a:r>
              <a:rPr lang="en-US" sz="2800" u="sng" dirty="0" err="1"/>
              <a:t>NeNai</a:t>
            </a:r>
            <a:r>
              <a:rPr lang="en-US" sz="2800" u="sng" dirty="0"/>
              <a:t> </a:t>
            </a:r>
          </a:p>
          <a:p>
            <a:pPr marL="0" lvl="0" indent="0" algn="r" rtl="0">
              <a:lnSpc>
                <a:spcPct val="90000"/>
              </a:lnSpc>
              <a:spcBef>
                <a:spcPts val="0"/>
              </a:spcBef>
              <a:spcAft>
                <a:spcPts val="0"/>
              </a:spcAft>
              <a:buClr>
                <a:schemeClr val="dk1"/>
              </a:buClr>
              <a:buSzPts val="2400"/>
              <a:buNone/>
            </a:pPr>
            <a:r>
              <a:rPr lang="en-US" sz="2000" dirty="0" err="1"/>
              <a:t>Olisemeka</a:t>
            </a:r>
            <a:r>
              <a:rPr lang="en-US" sz="2000" dirty="0"/>
              <a:t> </a:t>
            </a:r>
            <a:r>
              <a:rPr lang="en-US" sz="2000" dirty="0" err="1"/>
              <a:t>Nmarkwe</a:t>
            </a:r>
            <a:endParaRPr lang="en-US" sz="2000" dirty="0"/>
          </a:p>
          <a:p>
            <a:pPr marL="0" lvl="0" indent="0" algn="r" rtl="0">
              <a:lnSpc>
                <a:spcPct val="90000"/>
              </a:lnSpc>
              <a:spcBef>
                <a:spcPts val="0"/>
              </a:spcBef>
              <a:spcAft>
                <a:spcPts val="0"/>
              </a:spcAft>
              <a:buClr>
                <a:schemeClr val="dk1"/>
              </a:buClr>
              <a:buSzPts val="2400"/>
              <a:buNone/>
            </a:pPr>
            <a:r>
              <a:rPr lang="en-US" sz="2000" dirty="0"/>
              <a:t>Sujana Mehta</a:t>
            </a:r>
            <a:r>
              <a:rPr lang="en-US" dirty="0"/>
              <a:t>.</a:t>
            </a:r>
            <a:endParaRPr dirty="0"/>
          </a:p>
        </p:txBody>
      </p:sp>
      <p:sp>
        <p:nvSpPr>
          <p:cNvPr id="86" name="Google Shape;86;p13"/>
          <p:cNvSpPr txBox="1"/>
          <p:nvPr/>
        </p:nvSpPr>
        <p:spPr>
          <a:xfrm>
            <a:off x="2774903" y="230051"/>
            <a:ext cx="664219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dk1"/>
                </a:solidFill>
                <a:latin typeface="Calibri"/>
                <a:ea typeface="Calibri"/>
                <a:cs typeface="Calibri"/>
                <a:sym typeface="Calibri"/>
              </a:rPr>
              <a:t>CMPS 451/551 Data Mining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p:nvPr/>
        </p:nvSpPr>
        <p:spPr>
          <a:xfrm>
            <a:off x="9525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4400">
                <a:solidFill>
                  <a:srgbClr val="000000"/>
                </a:solidFill>
                <a:latin typeface="Calibri"/>
                <a:ea typeface="Calibri"/>
                <a:cs typeface="Calibri"/>
                <a:sym typeface="Calibri"/>
              </a:rPr>
              <a:t>Data Description</a:t>
            </a:r>
            <a:endParaRPr sz="4400">
              <a:solidFill>
                <a:srgbClr val="000000"/>
              </a:solidFill>
              <a:latin typeface="Calibri"/>
              <a:ea typeface="Calibri"/>
              <a:cs typeface="Calibri"/>
              <a:sym typeface="Calibri"/>
            </a:endParaRPr>
          </a:p>
        </p:txBody>
      </p:sp>
      <p:graphicFrame>
        <p:nvGraphicFramePr>
          <p:cNvPr id="162" name="Google Shape;162;p25"/>
          <p:cNvGraphicFramePr/>
          <p:nvPr>
            <p:extLst>
              <p:ext uri="{D42A27DB-BD31-4B8C-83A1-F6EECF244321}">
                <p14:modId xmlns:p14="http://schemas.microsoft.com/office/powerpoint/2010/main" val="3370985024"/>
              </p:ext>
            </p:extLst>
          </p:nvPr>
        </p:nvGraphicFramePr>
        <p:xfrm>
          <a:off x="2209800" y="1386648"/>
          <a:ext cx="8029575" cy="5029330"/>
        </p:xfrm>
        <a:graphic>
          <a:graphicData uri="http://schemas.openxmlformats.org/drawingml/2006/table">
            <a:tbl>
              <a:tblPr firstRow="1" bandRow="1">
                <a:noFill/>
                <a:tableStyleId>{F683A8C6-931C-4546-8B74-716771BD3EA1}</a:tableStyleId>
              </a:tblPr>
              <a:tblGrid>
                <a:gridCol w="3072384">
                  <a:extLst>
                    <a:ext uri="{9D8B030D-6E8A-4147-A177-3AD203B41FA5}">
                      <a16:colId xmlns:a16="http://schemas.microsoft.com/office/drawing/2014/main" val="20000"/>
                    </a:ext>
                  </a:extLst>
                </a:gridCol>
                <a:gridCol w="4957191">
                  <a:extLst>
                    <a:ext uri="{9D8B030D-6E8A-4147-A177-3AD203B41FA5}">
                      <a16:colId xmlns:a16="http://schemas.microsoft.com/office/drawing/2014/main" val="20001"/>
                    </a:ext>
                  </a:extLst>
                </a:gridCol>
              </a:tblGrid>
              <a:tr h="341135">
                <a:tc>
                  <a:txBody>
                    <a:bodyPr/>
                    <a:lstStyle/>
                    <a:p>
                      <a:pPr marL="0" marR="0" lvl="0" indent="0" algn="ctr" rtl="0">
                        <a:spcBef>
                          <a:spcPts val="0"/>
                        </a:spcBef>
                        <a:spcAft>
                          <a:spcPts val="0"/>
                        </a:spcAft>
                        <a:buNone/>
                      </a:pPr>
                      <a:r>
                        <a:rPr lang="en-US" sz="1800" u="none" strike="noStrike" cap="none"/>
                        <a:t>ATTRIBUTE NAME</a:t>
                      </a:r>
                      <a:endParaRPr/>
                    </a:p>
                  </a:txBody>
                  <a:tcPr marL="91450" marR="91450" marT="45725" marB="45725" anchor="ctr"/>
                </a:tc>
                <a:tc>
                  <a:txBody>
                    <a:bodyPr/>
                    <a:lstStyle/>
                    <a:p>
                      <a:pPr marL="0" marR="0" lvl="0" indent="0" algn="ctr" rtl="0">
                        <a:spcBef>
                          <a:spcPts val="0"/>
                        </a:spcBef>
                        <a:spcAft>
                          <a:spcPts val="0"/>
                        </a:spcAft>
                        <a:buNone/>
                      </a:pPr>
                      <a:r>
                        <a:rPr lang="en-US" sz="1800" u="none" strike="noStrike" cap="none"/>
                        <a:t>TYPE</a:t>
                      </a:r>
                      <a:endParaRPr/>
                    </a:p>
                  </a:txBody>
                  <a:tcPr marL="91450" marR="91450" marT="45725" marB="45725" anchor="ctr"/>
                </a:tc>
                <a:extLst>
                  <a:ext uri="{0D108BD9-81ED-4DB2-BD59-A6C34878D82A}">
                    <a16:rowId xmlns:a16="http://schemas.microsoft.com/office/drawing/2014/main" val="10000"/>
                  </a:ext>
                </a:extLst>
              </a:tr>
              <a:tr h="341135">
                <a:tc>
                  <a:txBody>
                    <a:bodyPr/>
                    <a:lstStyle/>
                    <a:p>
                      <a:pPr marL="0" marR="0" lvl="0" indent="0" algn="l" rtl="0">
                        <a:spcBef>
                          <a:spcPts val="0"/>
                        </a:spcBef>
                        <a:spcAft>
                          <a:spcPts val="0"/>
                        </a:spcAft>
                        <a:buNone/>
                      </a:pPr>
                      <a:r>
                        <a:rPr lang="en-US" sz="1800" u="none" strike="noStrike" cap="none"/>
                        <a:t>sb</a:t>
                      </a:r>
                      <a:endParaRPr/>
                    </a:p>
                  </a:txBody>
                  <a:tcPr marL="91450" marR="91450" marT="45725" marB="45725" anchor="ctr"/>
                </a:tc>
                <a:tc>
                  <a:txBody>
                    <a:bodyPr/>
                    <a:lstStyle/>
                    <a:p>
                      <a:pPr marL="0" marR="0" lvl="0" indent="0" algn="l" rtl="0">
                        <a:spcBef>
                          <a:spcPts val="0"/>
                        </a:spcBef>
                        <a:spcAft>
                          <a:spcPts val="0"/>
                        </a:spcAft>
                        <a:buNone/>
                      </a:pPr>
                      <a:r>
                        <a:rPr lang="en-US" sz="1800"/>
                        <a:t>Categorical (Subject Identifier)</a:t>
                      </a:r>
                      <a:endParaRPr/>
                    </a:p>
                  </a:txBody>
                  <a:tcPr marL="91450" marR="91450" marT="45725" marB="45725" anchor="ctr"/>
                </a:tc>
                <a:extLst>
                  <a:ext uri="{0D108BD9-81ED-4DB2-BD59-A6C34878D82A}">
                    <a16:rowId xmlns:a16="http://schemas.microsoft.com/office/drawing/2014/main" val="10001"/>
                  </a:ext>
                </a:extLst>
              </a:tr>
              <a:tr h="341135">
                <a:tc>
                  <a:txBody>
                    <a:bodyPr/>
                    <a:lstStyle/>
                    <a:p>
                      <a:pPr marL="0" marR="0" lvl="0" indent="0" algn="l" rtl="0">
                        <a:spcBef>
                          <a:spcPts val="0"/>
                        </a:spcBef>
                        <a:spcAft>
                          <a:spcPts val="0"/>
                        </a:spcAft>
                        <a:buNone/>
                      </a:pPr>
                      <a:r>
                        <a:rPr lang="en-US" sz="1800"/>
                        <a:t>se</a:t>
                      </a:r>
                      <a:endParaRPr/>
                    </a:p>
                  </a:txBody>
                  <a:tcPr marL="91450" marR="91450" marT="45725" marB="45725" anchor="ctr"/>
                </a:tc>
                <a:tc>
                  <a:txBody>
                    <a:bodyPr/>
                    <a:lstStyle/>
                    <a:p>
                      <a:pPr marL="0" marR="0" lvl="0" indent="0" algn="l" rtl="0">
                        <a:spcBef>
                          <a:spcPts val="0"/>
                        </a:spcBef>
                        <a:spcAft>
                          <a:spcPts val="0"/>
                        </a:spcAft>
                        <a:buNone/>
                      </a:pPr>
                      <a:r>
                        <a:rPr lang="en-US" sz="1800"/>
                        <a:t>Categorical (Session Identifier)</a:t>
                      </a:r>
                      <a:endParaRPr/>
                    </a:p>
                  </a:txBody>
                  <a:tcPr marL="91450" marR="91450" marT="45725" marB="45725" anchor="ctr"/>
                </a:tc>
                <a:extLst>
                  <a:ext uri="{0D108BD9-81ED-4DB2-BD59-A6C34878D82A}">
                    <a16:rowId xmlns:a16="http://schemas.microsoft.com/office/drawing/2014/main" val="10002"/>
                  </a:ext>
                </a:extLst>
              </a:tr>
              <a:tr h="341135">
                <a:tc>
                  <a:txBody>
                    <a:bodyPr/>
                    <a:lstStyle/>
                    <a:p>
                      <a:pPr marL="0" marR="0" lvl="0" indent="0" algn="l" rtl="0">
                        <a:spcBef>
                          <a:spcPts val="0"/>
                        </a:spcBef>
                        <a:spcAft>
                          <a:spcPts val="0"/>
                        </a:spcAft>
                        <a:buNone/>
                      </a:pPr>
                      <a:r>
                        <a:rPr lang="en-US" sz="1800"/>
                        <a:t>stream_id</a:t>
                      </a:r>
                      <a:endParaRPr/>
                    </a:p>
                  </a:txBody>
                  <a:tcPr marL="91450" marR="91450" marT="45725" marB="45725" anchor="ctr"/>
                </a:tc>
                <a:tc>
                  <a:txBody>
                    <a:bodyPr/>
                    <a:lstStyle/>
                    <a:p>
                      <a:pPr marL="0" marR="0" lvl="0" indent="0" algn="l" rtl="0">
                        <a:spcBef>
                          <a:spcPts val="0"/>
                        </a:spcBef>
                        <a:spcAft>
                          <a:spcPts val="0"/>
                        </a:spcAft>
                        <a:buNone/>
                      </a:pPr>
                      <a:r>
                        <a:rPr lang="en-US" sz="1800"/>
                        <a:t>Integer</a:t>
                      </a:r>
                      <a:endParaRPr/>
                    </a:p>
                  </a:txBody>
                  <a:tcPr marL="91450" marR="91450" marT="45725" marB="45725" anchor="ctr"/>
                </a:tc>
                <a:extLst>
                  <a:ext uri="{0D108BD9-81ED-4DB2-BD59-A6C34878D82A}">
                    <a16:rowId xmlns:a16="http://schemas.microsoft.com/office/drawing/2014/main" val="10003"/>
                  </a:ext>
                </a:extLst>
              </a:tr>
              <a:tr h="341135">
                <a:tc>
                  <a:txBody>
                    <a:bodyPr/>
                    <a:lstStyle/>
                    <a:p>
                      <a:pPr marL="0" marR="0" lvl="0" indent="0" algn="l" rtl="0">
                        <a:spcBef>
                          <a:spcPts val="0"/>
                        </a:spcBef>
                        <a:spcAft>
                          <a:spcPts val="0"/>
                        </a:spcAft>
                        <a:buNone/>
                      </a:pPr>
                      <a:r>
                        <a:rPr lang="en-US" sz="1800"/>
                        <a:t>A1</a:t>
                      </a:r>
                      <a:endParaRPr/>
                    </a:p>
                  </a:txBody>
                  <a:tcPr marL="91450" marR="91450" marT="45725" marB="45725" anchor="ctr"/>
                </a:tc>
                <a:tc>
                  <a:txBody>
                    <a:bodyPr/>
                    <a:lstStyle/>
                    <a:p>
                      <a:pPr marL="0" marR="0" lvl="0" indent="0" algn="l" rtl="0">
                        <a:spcBef>
                          <a:spcPts val="0"/>
                        </a:spcBef>
                        <a:spcAft>
                          <a:spcPts val="0"/>
                        </a:spcAft>
                        <a:buNone/>
                      </a:pPr>
                      <a:r>
                        <a:rPr lang="en-US" sz="1800"/>
                        <a:t>Continuous (Mean of Means)</a:t>
                      </a:r>
                      <a:endParaRPr/>
                    </a:p>
                  </a:txBody>
                  <a:tcPr marL="91450" marR="91450" marT="45725" marB="45725" anchor="ctr"/>
                </a:tc>
                <a:extLst>
                  <a:ext uri="{0D108BD9-81ED-4DB2-BD59-A6C34878D82A}">
                    <a16:rowId xmlns:a16="http://schemas.microsoft.com/office/drawing/2014/main" val="10004"/>
                  </a:ext>
                </a:extLst>
              </a:tr>
              <a:tr h="341135">
                <a:tc>
                  <a:txBody>
                    <a:bodyPr/>
                    <a:lstStyle/>
                    <a:p>
                      <a:pPr marL="0" marR="0" lvl="0" indent="0" algn="l" rtl="0">
                        <a:spcBef>
                          <a:spcPts val="0"/>
                        </a:spcBef>
                        <a:spcAft>
                          <a:spcPts val="0"/>
                        </a:spcAft>
                        <a:buNone/>
                      </a:pPr>
                      <a:r>
                        <a:rPr lang="en-US" sz="1800"/>
                        <a:t>A2</a:t>
                      </a:r>
                      <a:endParaRPr/>
                    </a:p>
                  </a:txBody>
                  <a:tcPr marL="91450" marR="91450" marT="45725" marB="45725" anchor="ctr"/>
                </a:tc>
                <a:tc>
                  <a:txBody>
                    <a:bodyPr/>
                    <a:lstStyle/>
                    <a:p>
                      <a:pPr marL="0" marR="0" lvl="0" indent="0" algn="l" rtl="0">
                        <a:spcBef>
                          <a:spcPts val="0"/>
                        </a:spcBef>
                        <a:spcAft>
                          <a:spcPts val="0"/>
                        </a:spcAft>
                        <a:buNone/>
                      </a:pPr>
                      <a:r>
                        <a:rPr lang="en-US" sz="1800"/>
                        <a:t>Continuous (Standard Deviation of Means)</a:t>
                      </a:r>
                      <a:endParaRPr/>
                    </a:p>
                  </a:txBody>
                  <a:tcPr marL="91450" marR="91450" marT="45725" marB="45725" anchor="ctr"/>
                </a:tc>
                <a:extLst>
                  <a:ext uri="{0D108BD9-81ED-4DB2-BD59-A6C34878D82A}">
                    <a16:rowId xmlns:a16="http://schemas.microsoft.com/office/drawing/2014/main" val="10005"/>
                  </a:ext>
                </a:extLst>
              </a:tr>
              <a:tr h="341135">
                <a:tc>
                  <a:txBody>
                    <a:bodyPr/>
                    <a:lstStyle/>
                    <a:p>
                      <a:pPr marL="0" marR="0" lvl="0" indent="0" algn="l" rtl="0">
                        <a:spcBef>
                          <a:spcPts val="0"/>
                        </a:spcBef>
                        <a:spcAft>
                          <a:spcPts val="0"/>
                        </a:spcAft>
                        <a:buNone/>
                      </a:pPr>
                      <a:r>
                        <a:rPr lang="en-US" sz="1800"/>
                        <a:t>A3</a:t>
                      </a:r>
                      <a:endParaRPr/>
                    </a:p>
                  </a:txBody>
                  <a:tcPr marL="91450" marR="91450" marT="45725" marB="45725" anchor="ctr"/>
                </a:tc>
                <a:tc>
                  <a:txBody>
                    <a:bodyPr/>
                    <a:lstStyle/>
                    <a:p>
                      <a:pPr marL="0" marR="0" lvl="0" indent="0" algn="l" rtl="0">
                        <a:spcBef>
                          <a:spcPts val="0"/>
                        </a:spcBef>
                        <a:spcAft>
                          <a:spcPts val="0"/>
                        </a:spcAft>
                        <a:buNone/>
                      </a:pPr>
                      <a:r>
                        <a:rPr lang="en-US" sz="1800"/>
                        <a:t>Continuous (Mean of Standard Deviations)</a:t>
                      </a:r>
                      <a:endParaRPr/>
                    </a:p>
                  </a:txBody>
                  <a:tcPr marL="91450" marR="91450" marT="45725" marB="45725" anchor="ctr"/>
                </a:tc>
                <a:extLst>
                  <a:ext uri="{0D108BD9-81ED-4DB2-BD59-A6C34878D82A}">
                    <a16:rowId xmlns:a16="http://schemas.microsoft.com/office/drawing/2014/main" val="10006"/>
                  </a:ext>
                </a:extLst>
              </a:tr>
              <a:tr h="588802">
                <a:tc>
                  <a:txBody>
                    <a:bodyPr/>
                    <a:lstStyle/>
                    <a:p>
                      <a:pPr marL="0" marR="0" lvl="0" indent="0" algn="l" rtl="0">
                        <a:spcBef>
                          <a:spcPts val="0"/>
                        </a:spcBef>
                        <a:spcAft>
                          <a:spcPts val="0"/>
                        </a:spcAft>
                        <a:buNone/>
                      </a:pPr>
                      <a:r>
                        <a:rPr lang="en-US" sz="1800"/>
                        <a:t>A4</a:t>
                      </a:r>
                      <a:endParaRPr/>
                    </a:p>
                  </a:txBody>
                  <a:tcPr marL="91450" marR="91450" marT="45725" marB="45725" anchor="ctr"/>
                </a:tc>
                <a:tc>
                  <a:txBody>
                    <a:bodyPr/>
                    <a:lstStyle/>
                    <a:p>
                      <a:pPr marL="0" marR="0" lvl="0" indent="0" algn="l" rtl="0">
                        <a:spcBef>
                          <a:spcPts val="0"/>
                        </a:spcBef>
                        <a:spcAft>
                          <a:spcPts val="0"/>
                        </a:spcAft>
                        <a:buNone/>
                      </a:pPr>
                      <a:r>
                        <a:rPr lang="en-US" sz="1800"/>
                        <a:t>Continuous (Standard Deviation of Standard Deviations)</a:t>
                      </a:r>
                      <a:endParaRPr/>
                    </a:p>
                  </a:txBody>
                  <a:tcPr marL="91450" marR="91450" marT="45725" marB="45725" anchor="ctr"/>
                </a:tc>
                <a:extLst>
                  <a:ext uri="{0D108BD9-81ED-4DB2-BD59-A6C34878D82A}">
                    <a16:rowId xmlns:a16="http://schemas.microsoft.com/office/drawing/2014/main" val="10007"/>
                  </a:ext>
                </a:extLst>
              </a:tr>
              <a:tr h="341135">
                <a:tc>
                  <a:txBody>
                    <a:bodyPr/>
                    <a:lstStyle/>
                    <a:p>
                      <a:pPr marL="0" marR="0" lvl="0" indent="0" algn="l" rtl="0">
                        <a:spcBef>
                          <a:spcPts val="0"/>
                        </a:spcBef>
                        <a:spcAft>
                          <a:spcPts val="0"/>
                        </a:spcAft>
                        <a:buNone/>
                      </a:pPr>
                      <a:r>
                        <a:rPr lang="en-US" sz="1800"/>
                        <a:t>A5</a:t>
                      </a:r>
                      <a:endParaRPr/>
                    </a:p>
                  </a:txBody>
                  <a:tcPr marL="91450" marR="91450" marT="45725" marB="45725" anchor="ctr"/>
                </a:tc>
                <a:tc>
                  <a:txBody>
                    <a:bodyPr/>
                    <a:lstStyle/>
                    <a:p>
                      <a:pPr marL="0" marR="0" lvl="0" indent="0" algn="l" rtl="0">
                        <a:spcBef>
                          <a:spcPts val="0"/>
                        </a:spcBef>
                        <a:spcAft>
                          <a:spcPts val="0"/>
                        </a:spcAft>
                        <a:buNone/>
                      </a:pPr>
                      <a:r>
                        <a:rPr lang="en-US" sz="1800"/>
                        <a:t>Continuous (Mean of Kurtosis)</a:t>
                      </a:r>
                      <a:endParaRPr/>
                    </a:p>
                  </a:txBody>
                  <a:tcPr marL="91450" marR="91450" marT="45725" marB="45725" anchor="ctr"/>
                </a:tc>
                <a:extLst>
                  <a:ext uri="{0D108BD9-81ED-4DB2-BD59-A6C34878D82A}">
                    <a16:rowId xmlns:a16="http://schemas.microsoft.com/office/drawing/2014/main" val="10008"/>
                  </a:ext>
                </a:extLst>
              </a:tr>
              <a:tr h="341135">
                <a:tc>
                  <a:txBody>
                    <a:bodyPr/>
                    <a:lstStyle/>
                    <a:p>
                      <a:pPr marL="0" marR="0" lvl="0" indent="0" algn="l" rtl="0">
                        <a:spcBef>
                          <a:spcPts val="0"/>
                        </a:spcBef>
                        <a:spcAft>
                          <a:spcPts val="0"/>
                        </a:spcAft>
                        <a:buNone/>
                      </a:pPr>
                      <a:r>
                        <a:rPr lang="en-US" sz="1800"/>
                        <a:t>A6</a:t>
                      </a:r>
                      <a:endParaRPr/>
                    </a:p>
                  </a:txBody>
                  <a:tcPr marL="91450" marR="91450" marT="45725" marB="45725" anchor="ctr"/>
                </a:tc>
                <a:tc>
                  <a:txBody>
                    <a:bodyPr/>
                    <a:lstStyle/>
                    <a:p>
                      <a:pPr marL="0" marR="0" lvl="0" indent="0" algn="l" rtl="0">
                        <a:spcBef>
                          <a:spcPts val="0"/>
                        </a:spcBef>
                        <a:spcAft>
                          <a:spcPts val="0"/>
                        </a:spcAft>
                        <a:buNone/>
                      </a:pPr>
                      <a:r>
                        <a:rPr lang="en-US" sz="1800"/>
                        <a:t>Continuous (Standard Deviation of Kurtosis)</a:t>
                      </a:r>
                      <a:endParaRPr/>
                    </a:p>
                  </a:txBody>
                  <a:tcPr marL="91450" marR="91450" marT="45725" marB="45725" anchor="ctr"/>
                </a:tc>
                <a:extLst>
                  <a:ext uri="{0D108BD9-81ED-4DB2-BD59-A6C34878D82A}">
                    <a16:rowId xmlns:a16="http://schemas.microsoft.com/office/drawing/2014/main" val="10009"/>
                  </a:ext>
                </a:extLst>
              </a:tr>
              <a:tr h="341135">
                <a:tc>
                  <a:txBody>
                    <a:bodyPr/>
                    <a:lstStyle/>
                    <a:p>
                      <a:pPr marL="0" marR="0" lvl="0" indent="0" algn="l" rtl="0">
                        <a:spcBef>
                          <a:spcPts val="0"/>
                        </a:spcBef>
                        <a:spcAft>
                          <a:spcPts val="0"/>
                        </a:spcAft>
                        <a:buNone/>
                      </a:pPr>
                      <a:r>
                        <a:rPr lang="en-US" sz="1800"/>
                        <a:t>A7</a:t>
                      </a:r>
                      <a:endParaRPr/>
                    </a:p>
                  </a:txBody>
                  <a:tcPr marL="91450" marR="91450" marT="45725" marB="45725" anchor="ctr"/>
                </a:tc>
                <a:tc>
                  <a:txBody>
                    <a:bodyPr/>
                    <a:lstStyle/>
                    <a:p>
                      <a:pPr marL="0" marR="0" lvl="0" indent="0" algn="l" rtl="0">
                        <a:spcBef>
                          <a:spcPts val="0"/>
                        </a:spcBef>
                        <a:spcAft>
                          <a:spcPts val="0"/>
                        </a:spcAft>
                        <a:buNone/>
                      </a:pPr>
                      <a:r>
                        <a:rPr lang="en-US" sz="1800"/>
                        <a:t>Continuous (Mean of Skewness)</a:t>
                      </a:r>
                      <a:endParaRPr/>
                    </a:p>
                  </a:txBody>
                  <a:tcPr marL="91450" marR="91450" marT="45725" marB="45725" anchor="ctr"/>
                </a:tc>
                <a:extLst>
                  <a:ext uri="{0D108BD9-81ED-4DB2-BD59-A6C34878D82A}">
                    <a16:rowId xmlns:a16="http://schemas.microsoft.com/office/drawing/2014/main" val="10010"/>
                  </a:ext>
                </a:extLst>
              </a:tr>
              <a:tr h="341135">
                <a:tc>
                  <a:txBody>
                    <a:bodyPr/>
                    <a:lstStyle/>
                    <a:p>
                      <a:pPr marL="0" marR="0" lvl="0" indent="0" algn="l" rtl="0">
                        <a:spcBef>
                          <a:spcPts val="0"/>
                        </a:spcBef>
                        <a:spcAft>
                          <a:spcPts val="0"/>
                        </a:spcAft>
                        <a:buNone/>
                      </a:pPr>
                      <a:r>
                        <a:rPr lang="en-US" sz="1800"/>
                        <a:t>A8</a:t>
                      </a:r>
                      <a:endParaRPr/>
                    </a:p>
                  </a:txBody>
                  <a:tcPr marL="91450" marR="91450" marT="45725" marB="45725" anchor="ctr"/>
                </a:tc>
                <a:tc>
                  <a:txBody>
                    <a:bodyPr/>
                    <a:lstStyle/>
                    <a:p>
                      <a:pPr marL="0" marR="0" lvl="0" indent="0" algn="l" rtl="0">
                        <a:spcBef>
                          <a:spcPts val="0"/>
                        </a:spcBef>
                        <a:spcAft>
                          <a:spcPts val="0"/>
                        </a:spcAft>
                        <a:buNone/>
                      </a:pPr>
                      <a:r>
                        <a:rPr lang="en-US" sz="1800"/>
                        <a:t>Continuous (Standard Deviation of Skewness)</a:t>
                      </a:r>
                      <a:endParaRPr/>
                    </a:p>
                  </a:txBody>
                  <a:tcPr marL="91450" marR="91450" marT="45725" marB="45725" anchor="ctr"/>
                </a:tc>
                <a:extLst>
                  <a:ext uri="{0D108BD9-81ED-4DB2-BD59-A6C34878D82A}">
                    <a16:rowId xmlns:a16="http://schemas.microsoft.com/office/drawing/2014/main" val="10011"/>
                  </a:ext>
                </a:extLst>
              </a:tr>
              <a:tr h="341135">
                <a:tc>
                  <a:txBody>
                    <a:bodyPr/>
                    <a:lstStyle/>
                    <a:p>
                      <a:pPr marL="0" marR="0" lvl="0" indent="0" algn="l" rtl="0">
                        <a:spcBef>
                          <a:spcPts val="0"/>
                        </a:spcBef>
                        <a:spcAft>
                          <a:spcPts val="0"/>
                        </a:spcAft>
                        <a:buNone/>
                      </a:pPr>
                      <a:r>
                        <a:rPr lang="en-US" sz="1800"/>
                        <a:t>target</a:t>
                      </a:r>
                      <a:endParaRPr/>
                    </a:p>
                  </a:txBody>
                  <a:tcPr marL="91450" marR="91450" marT="45725" marB="45725" anchor="ctr"/>
                </a:tc>
                <a:tc>
                  <a:txBody>
                    <a:bodyPr/>
                    <a:lstStyle/>
                    <a:p>
                      <a:pPr marL="0" marR="0" lvl="0" indent="0" algn="l" rtl="0">
                        <a:spcBef>
                          <a:spcPts val="0"/>
                        </a:spcBef>
                        <a:spcAft>
                          <a:spcPts val="0"/>
                        </a:spcAft>
                        <a:buNone/>
                      </a:pPr>
                      <a:r>
                        <a:rPr lang="en-US" sz="1800" dirty="0"/>
                        <a:t>Categorical (Class Label: Sb1 or Sb2)</a:t>
                      </a:r>
                      <a:endParaRPr dirty="0"/>
                    </a:p>
                  </a:txBody>
                  <a:tcPr marL="91450" marR="91450" marT="45725" marB="45725" anchor="ctr"/>
                </a:tc>
                <a:extLst>
                  <a:ext uri="{0D108BD9-81ED-4DB2-BD59-A6C34878D82A}">
                    <a16:rowId xmlns:a16="http://schemas.microsoft.com/office/drawing/2014/main" val="1001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685800" y="7842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Histograms: Categorical distribution for M1</a:t>
            </a:r>
            <a:br>
              <a:rPr lang="en-US" dirty="0"/>
            </a:br>
            <a:endParaRPr dirty="0"/>
          </a:p>
        </p:txBody>
      </p:sp>
      <p:pic>
        <p:nvPicPr>
          <p:cNvPr id="168" name="Google Shape;168;p26"/>
          <p:cNvPicPr preferRelativeResize="0"/>
          <p:nvPr/>
        </p:nvPicPr>
        <p:blipFill>
          <a:blip r:embed="rId3">
            <a:alphaModFix/>
          </a:blip>
          <a:stretch>
            <a:fillRect/>
          </a:stretch>
        </p:blipFill>
        <p:spPr>
          <a:xfrm>
            <a:off x="228600" y="2682875"/>
            <a:ext cx="5715000" cy="3810000"/>
          </a:xfrm>
          <a:prstGeom prst="rect">
            <a:avLst/>
          </a:prstGeom>
          <a:noFill/>
          <a:ln>
            <a:noFill/>
          </a:ln>
        </p:spPr>
      </p:pic>
      <p:pic>
        <p:nvPicPr>
          <p:cNvPr id="169" name="Google Shape;169;p26"/>
          <p:cNvPicPr preferRelativeResize="0"/>
          <p:nvPr/>
        </p:nvPicPr>
        <p:blipFill>
          <a:blip r:embed="rId4">
            <a:alphaModFix/>
          </a:blip>
          <a:stretch>
            <a:fillRect/>
          </a:stretch>
        </p:blipFill>
        <p:spPr>
          <a:xfrm>
            <a:off x="6096000" y="2682875"/>
            <a:ext cx="5715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304800" y="2533650"/>
            <a:ext cx="5715000" cy="3810000"/>
          </a:xfrm>
          <a:prstGeom prst="rect">
            <a:avLst/>
          </a:prstGeom>
          <a:noFill/>
          <a:ln>
            <a:noFill/>
          </a:ln>
        </p:spPr>
      </p:pic>
      <p:pic>
        <p:nvPicPr>
          <p:cNvPr id="175" name="Google Shape;175;p27"/>
          <p:cNvPicPr preferRelativeResize="0"/>
          <p:nvPr/>
        </p:nvPicPr>
        <p:blipFill>
          <a:blip r:embed="rId4">
            <a:alphaModFix/>
          </a:blip>
          <a:stretch>
            <a:fillRect/>
          </a:stretch>
        </p:blipFill>
        <p:spPr>
          <a:xfrm>
            <a:off x="6477000" y="2533650"/>
            <a:ext cx="5715000" cy="3810000"/>
          </a:xfrm>
          <a:prstGeom prst="rect">
            <a:avLst/>
          </a:prstGeom>
          <a:noFill/>
          <a:ln>
            <a:noFill/>
          </a:ln>
        </p:spPr>
      </p:pic>
      <p:sp>
        <p:nvSpPr>
          <p:cNvPr id="2" name="Google Shape;167;p26">
            <a:extLst>
              <a:ext uri="{FF2B5EF4-FFF2-40B4-BE49-F238E27FC236}">
                <a16:creationId xmlns:a16="http://schemas.microsoft.com/office/drawing/2014/main" id="{BEC8496C-59CA-7FFF-CB4B-465A5C7CEBF2}"/>
              </a:ext>
            </a:extLst>
          </p:cNvPr>
          <p:cNvSpPr txBox="1">
            <a:spLocks noGrp="1"/>
          </p:cNvSpPr>
          <p:nvPr>
            <p:ph type="title"/>
          </p:nvPr>
        </p:nvSpPr>
        <p:spPr>
          <a:xfrm>
            <a:off x="685800" y="7842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Histograms: Categorical distribution for M2</a:t>
            </a:r>
            <a:br>
              <a:rPr lang="en-US" dirty="0"/>
            </a:b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76200" y="2509838"/>
            <a:ext cx="5715000" cy="3810000"/>
          </a:xfrm>
          <a:prstGeom prst="rect">
            <a:avLst/>
          </a:prstGeom>
          <a:noFill/>
          <a:ln>
            <a:noFill/>
          </a:ln>
        </p:spPr>
      </p:pic>
      <p:pic>
        <p:nvPicPr>
          <p:cNvPr id="181" name="Google Shape;181;p28"/>
          <p:cNvPicPr preferRelativeResize="0"/>
          <p:nvPr/>
        </p:nvPicPr>
        <p:blipFill>
          <a:blip r:embed="rId4">
            <a:alphaModFix/>
          </a:blip>
          <a:stretch>
            <a:fillRect/>
          </a:stretch>
        </p:blipFill>
        <p:spPr>
          <a:xfrm>
            <a:off x="6191250" y="2509838"/>
            <a:ext cx="5715000" cy="3810000"/>
          </a:xfrm>
          <a:prstGeom prst="rect">
            <a:avLst/>
          </a:prstGeom>
          <a:noFill/>
          <a:ln>
            <a:noFill/>
          </a:ln>
        </p:spPr>
      </p:pic>
      <p:sp>
        <p:nvSpPr>
          <p:cNvPr id="2" name="Google Shape;167;p26">
            <a:extLst>
              <a:ext uri="{FF2B5EF4-FFF2-40B4-BE49-F238E27FC236}">
                <a16:creationId xmlns:a16="http://schemas.microsoft.com/office/drawing/2014/main" id="{9C5D2C00-6396-2AE2-6716-6D1F2D759ACC}"/>
              </a:ext>
            </a:extLst>
          </p:cNvPr>
          <p:cNvSpPr txBox="1">
            <a:spLocks noGrp="1"/>
          </p:cNvSpPr>
          <p:nvPr>
            <p:ph type="title"/>
          </p:nvPr>
        </p:nvSpPr>
        <p:spPr>
          <a:xfrm>
            <a:off x="685800" y="7842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Histograms: Categorical distribution for </a:t>
            </a:r>
            <a:r>
              <a:rPr lang="en-US" dirty="0" err="1"/>
              <a:t>CPz</a:t>
            </a:r>
            <a:br>
              <a:rPr lang="en-US" dirty="0"/>
            </a:b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1224226" y="0"/>
            <a:ext cx="952023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Visualization: Sorted Distribution for M1</a:t>
            </a:r>
            <a:endParaRPr dirty="0"/>
          </a:p>
        </p:txBody>
      </p:sp>
      <p:pic>
        <p:nvPicPr>
          <p:cNvPr id="187" name="Google Shape;187;p29"/>
          <p:cNvPicPr preferRelativeResize="0"/>
          <p:nvPr/>
        </p:nvPicPr>
        <p:blipFill>
          <a:blip r:embed="rId3">
            <a:alphaModFix/>
          </a:blip>
          <a:stretch>
            <a:fillRect/>
          </a:stretch>
        </p:blipFill>
        <p:spPr>
          <a:xfrm>
            <a:off x="0" y="1716850"/>
            <a:ext cx="5984345" cy="5141150"/>
          </a:xfrm>
          <a:prstGeom prst="rect">
            <a:avLst/>
          </a:prstGeom>
          <a:noFill/>
          <a:ln>
            <a:noFill/>
          </a:ln>
        </p:spPr>
      </p:pic>
      <p:pic>
        <p:nvPicPr>
          <p:cNvPr id="188" name="Google Shape;188;p29"/>
          <p:cNvPicPr preferRelativeResize="0"/>
          <p:nvPr/>
        </p:nvPicPr>
        <p:blipFill>
          <a:blip r:embed="rId4">
            <a:alphaModFix/>
          </a:blip>
          <a:stretch>
            <a:fillRect/>
          </a:stretch>
        </p:blipFill>
        <p:spPr>
          <a:xfrm>
            <a:off x="6207655" y="1716850"/>
            <a:ext cx="5984345" cy="514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125063" y="1219200"/>
            <a:ext cx="5685187" cy="5638801"/>
          </a:xfrm>
          <a:prstGeom prst="rect">
            <a:avLst/>
          </a:prstGeom>
          <a:noFill/>
          <a:ln>
            <a:noFill/>
          </a:ln>
        </p:spPr>
      </p:pic>
      <p:pic>
        <p:nvPicPr>
          <p:cNvPr id="194" name="Google Shape;194;p30"/>
          <p:cNvPicPr preferRelativeResize="0"/>
          <p:nvPr/>
        </p:nvPicPr>
        <p:blipFill>
          <a:blip r:embed="rId4">
            <a:alphaModFix/>
          </a:blip>
          <a:stretch>
            <a:fillRect/>
          </a:stretch>
        </p:blipFill>
        <p:spPr>
          <a:xfrm>
            <a:off x="6381751" y="1219200"/>
            <a:ext cx="5685187" cy="5638801"/>
          </a:xfrm>
          <a:prstGeom prst="rect">
            <a:avLst/>
          </a:prstGeom>
          <a:noFill/>
          <a:ln>
            <a:noFill/>
          </a:ln>
        </p:spPr>
      </p:pic>
      <p:sp>
        <p:nvSpPr>
          <p:cNvPr id="2" name="Google Shape;186;p29">
            <a:extLst>
              <a:ext uri="{FF2B5EF4-FFF2-40B4-BE49-F238E27FC236}">
                <a16:creationId xmlns:a16="http://schemas.microsoft.com/office/drawing/2014/main" id="{F9F559A2-E550-2206-EFB0-DCC934CB72AA}"/>
              </a:ext>
            </a:extLst>
          </p:cNvPr>
          <p:cNvSpPr txBox="1">
            <a:spLocks noGrp="1"/>
          </p:cNvSpPr>
          <p:nvPr>
            <p:ph type="title"/>
          </p:nvPr>
        </p:nvSpPr>
        <p:spPr>
          <a:xfrm>
            <a:off x="1224226" y="0"/>
            <a:ext cx="952023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Visualization: Sorted Distribution for M2</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1"/>
          <p:cNvPicPr preferRelativeResize="0"/>
          <p:nvPr/>
        </p:nvPicPr>
        <p:blipFill>
          <a:blip r:embed="rId3">
            <a:alphaModFix/>
          </a:blip>
          <a:stretch>
            <a:fillRect/>
          </a:stretch>
        </p:blipFill>
        <p:spPr>
          <a:xfrm>
            <a:off x="133350" y="1325700"/>
            <a:ext cx="5591175" cy="5532300"/>
          </a:xfrm>
          <a:prstGeom prst="rect">
            <a:avLst/>
          </a:prstGeom>
          <a:noFill/>
          <a:ln>
            <a:noFill/>
          </a:ln>
        </p:spPr>
      </p:pic>
      <p:pic>
        <p:nvPicPr>
          <p:cNvPr id="201" name="Google Shape;201;p31"/>
          <p:cNvPicPr preferRelativeResize="0"/>
          <p:nvPr/>
        </p:nvPicPr>
        <p:blipFill>
          <a:blip r:embed="rId4">
            <a:alphaModFix/>
          </a:blip>
          <a:stretch>
            <a:fillRect/>
          </a:stretch>
        </p:blipFill>
        <p:spPr>
          <a:xfrm>
            <a:off x="6110816" y="1325700"/>
            <a:ext cx="5724524" cy="5532300"/>
          </a:xfrm>
          <a:prstGeom prst="rect">
            <a:avLst/>
          </a:prstGeom>
          <a:noFill/>
          <a:ln>
            <a:noFill/>
          </a:ln>
        </p:spPr>
      </p:pic>
      <p:sp>
        <p:nvSpPr>
          <p:cNvPr id="2" name="Google Shape;186;p29">
            <a:extLst>
              <a:ext uri="{FF2B5EF4-FFF2-40B4-BE49-F238E27FC236}">
                <a16:creationId xmlns:a16="http://schemas.microsoft.com/office/drawing/2014/main" id="{DB191FC5-7135-E966-4470-AF838B43EE2D}"/>
              </a:ext>
            </a:extLst>
          </p:cNvPr>
          <p:cNvSpPr txBox="1">
            <a:spLocks noGrp="1"/>
          </p:cNvSpPr>
          <p:nvPr>
            <p:ph type="title"/>
          </p:nvPr>
        </p:nvSpPr>
        <p:spPr>
          <a:xfrm>
            <a:off x="1224226" y="0"/>
            <a:ext cx="952023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Visualization: Sorted Distribution for M1</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47627" y="4362450"/>
            <a:ext cx="4057651"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Box-Whisker &amp; Violin Plots for M1</a:t>
            </a:r>
            <a:br>
              <a:rPr lang="en-US" dirty="0"/>
            </a:br>
            <a:endParaRPr sz="2800" dirty="0"/>
          </a:p>
        </p:txBody>
      </p:sp>
      <p:pic>
        <p:nvPicPr>
          <p:cNvPr id="208" name="Google Shape;208;p32"/>
          <p:cNvPicPr preferRelativeResize="0"/>
          <p:nvPr/>
        </p:nvPicPr>
        <p:blipFill>
          <a:blip r:embed="rId3">
            <a:alphaModFix/>
          </a:blip>
          <a:stretch>
            <a:fillRect/>
          </a:stretch>
        </p:blipFill>
        <p:spPr>
          <a:xfrm>
            <a:off x="1" y="0"/>
            <a:ext cx="8006575" cy="3557239"/>
          </a:xfrm>
          <a:prstGeom prst="rect">
            <a:avLst/>
          </a:prstGeom>
          <a:noFill/>
          <a:ln>
            <a:noFill/>
          </a:ln>
        </p:spPr>
      </p:pic>
      <p:pic>
        <p:nvPicPr>
          <p:cNvPr id="213" name="Google Shape;213;p33"/>
          <p:cNvPicPr preferRelativeResize="0"/>
          <p:nvPr/>
        </p:nvPicPr>
        <p:blipFill>
          <a:blip r:embed="rId4">
            <a:alphaModFix/>
          </a:blip>
          <a:stretch>
            <a:fillRect/>
          </a:stretch>
        </p:blipFill>
        <p:spPr>
          <a:xfrm>
            <a:off x="4810126" y="3429000"/>
            <a:ext cx="7334248"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1" y="86536"/>
            <a:ext cx="8420101" cy="3447239"/>
          </a:xfrm>
          <a:prstGeom prst="rect">
            <a:avLst/>
          </a:prstGeom>
          <a:noFill/>
          <a:ln>
            <a:noFill/>
          </a:ln>
        </p:spPr>
      </p:pic>
      <p:pic>
        <p:nvPicPr>
          <p:cNvPr id="223" name="Google Shape;223;p35"/>
          <p:cNvPicPr preferRelativeResize="0"/>
          <p:nvPr/>
        </p:nvPicPr>
        <p:blipFill>
          <a:blip r:embed="rId4">
            <a:alphaModFix/>
          </a:blip>
          <a:stretch>
            <a:fillRect/>
          </a:stretch>
        </p:blipFill>
        <p:spPr>
          <a:xfrm>
            <a:off x="3813717" y="3410760"/>
            <a:ext cx="8222167" cy="3447240"/>
          </a:xfrm>
          <a:prstGeom prst="rect">
            <a:avLst/>
          </a:prstGeom>
          <a:noFill/>
          <a:ln>
            <a:noFill/>
          </a:ln>
        </p:spPr>
      </p:pic>
      <p:sp>
        <p:nvSpPr>
          <p:cNvPr id="2" name="Google Shape;207;p32">
            <a:extLst>
              <a:ext uri="{FF2B5EF4-FFF2-40B4-BE49-F238E27FC236}">
                <a16:creationId xmlns:a16="http://schemas.microsoft.com/office/drawing/2014/main" id="{E5B7BDB7-AEEB-9096-ACFE-E002B4BAA5A0}"/>
              </a:ext>
            </a:extLst>
          </p:cNvPr>
          <p:cNvSpPr txBox="1">
            <a:spLocks noGrp="1"/>
          </p:cNvSpPr>
          <p:nvPr>
            <p:ph type="title"/>
          </p:nvPr>
        </p:nvSpPr>
        <p:spPr>
          <a:xfrm>
            <a:off x="175166" y="4471530"/>
            <a:ext cx="3638551"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Box-Whisker &amp; Violin Plots for M2</a:t>
            </a:r>
            <a:br>
              <a:rPr lang="en-US" dirty="0"/>
            </a:br>
            <a:endParaRPr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6"/>
          <p:cNvPicPr preferRelativeResize="0"/>
          <p:nvPr/>
        </p:nvPicPr>
        <p:blipFill>
          <a:blip r:embed="rId3">
            <a:alphaModFix/>
          </a:blip>
          <a:stretch>
            <a:fillRect/>
          </a:stretch>
        </p:blipFill>
        <p:spPr>
          <a:xfrm>
            <a:off x="0" y="1"/>
            <a:ext cx="8124825" cy="3429000"/>
          </a:xfrm>
          <a:prstGeom prst="rect">
            <a:avLst/>
          </a:prstGeom>
          <a:noFill/>
          <a:ln>
            <a:noFill/>
          </a:ln>
        </p:spPr>
      </p:pic>
      <p:pic>
        <p:nvPicPr>
          <p:cNvPr id="233" name="Google Shape;233;p37"/>
          <p:cNvPicPr preferRelativeResize="0"/>
          <p:nvPr/>
        </p:nvPicPr>
        <p:blipFill>
          <a:blip r:embed="rId4">
            <a:alphaModFix/>
          </a:blip>
          <a:stretch>
            <a:fillRect/>
          </a:stretch>
        </p:blipFill>
        <p:spPr>
          <a:xfrm>
            <a:off x="4362450" y="3266263"/>
            <a:ext cx="7829550" cy="3591737"/>
          </a:xfrm>
          <a:prstGeom prst="rect">
            <a:avLst/>
          </a:prstGeom>
          <a:noFill/>
          <a:ln>
            <a:noFill/>
          </a:ln>
        </p:spPr>
      </p:pic>
      <p:sp>
        <p:nvSpPr>
          <p:cNvPr id="2" name="Google Shape;207;p32">
            <a:extLst>
              <a:ext uri="{FF2B5EF4-FFF2-40B4-BE49-F238E27FC236}">
                <a16:creationId xmlns:a16="http://schemas.microsoft.com/office/drawing/2014/main" id="{8B7AF7A1-6C90-D7E6-B4D4-BABE7903CBDD}"/>
              </a:ext>
            </a:extLst>
          </p:cNvPr>
          <p:cNvSpPr txBox="1">
            <a:spLocks noGrp="1"/>
          </p:cNvSpPr>
          <p:nvPr>
            <p:ph type="title"/>
          </p:nvPr>
        </p:nvSpPr>
        <p:spPr>
          <a:xfrm>
            <a:off x="119061" y="4480650"/>
            <a:ext cx="3943351"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Box-Whisker &amp; Violin Plots for </a:t>
            </a:r>
            <a:r>
              <a:rPr lang="en-US" dirty="0" err="1"/>
              <a:t>CPz</a:t>
            </a:r>
            <a:br>
              <a:rPr lang="en-US" dirty="0"/>
            </a:b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DESCRIPTION</a:t>
            </a:r>
            <a:endParaRPr/>
          </a:p>
        </p:txBody>
      </p:sp>
      <p:sp>
        <p:nvSpPr>
          <p:cNvPr id="92" name="Google Shape;92;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dirty="0"/>
              <a:t>Goal: Exploration of EEG hand-crafted feature space for identification of individuals.</a:t>
            </a:r>
          </a:p>
          <a:p>
            <a:pPr marL="228600" lvl="0" indent="-228600" algn="l" rtl="0">
              <a:lnSpc>
                <a:spcPct val="90000"/>
              </a:lnSpc>
              <a:spcBef>
                <a:spcPts val="0"/>
              </a:spcBef>
              <a:spcAft>
                <a:spcPts val="0"/>
              </a:spcAft>
              <a:buClr>
                <a:schemeClr val="dk1"/>
              </a:buClr>
              <a:buSzPts val="2800"/>
              <a:buChar char="•"/>
            </a:pPr>
            <a:endParaRPr dirty="0"/>
          </a:p>
          <a:p>
            <a:pPr marL="228600" lvl="0" indent="-228600" algn="l" rtl="0">
              <a:lnSpc>
                <a:spcPct val="90000"/>
              </a:lnSpc>
              <a:spcBef>
                <a:spcPts val="1000"/>
              </a:spcBef>
              <a:spcAft>
                <a:spcPts val="0"/>
              </a:spcAft>
              <a:buClr>
                <a:schemeClr val="dk1"/>
              </a:buClr>
              <a:buSzPts val="2800"/>
              <a:buChar char="•"/>
            </a:pPr>
            <a:r>
              <a:rPr lang="en-US" dirty="0"/>
              <a:t>Tasks:</a:t>
            </a:r>
            <a:endParaRPr dirty="0"/>
          </a:p>
          <a:p>
            <a:pPr marL="685800" lvl="1" indent="-228600" algn="l" rtl="0">
              <a:lnSpc>
                <a:spcPct val="90000"/>
              </a:lnSpc>
              <a:spcBef>
                <a:spcPts val="500"/>
              </a:spcBef>
              <a:spcAft>
                <a:spcPts val="0"/>
              </a:spcAft>
              <a:buClr>
                <a:schemeClr val="dk1"/>
              </a:buClr>
              <a:buSzPts val="2400"/>
              <a:buChar char="•"/>
            </a:pPr>
            <a:r>
              <a:rPr lang="en-US" dirty="0"/>
              <a:t>Visualize signals</a:t>
            </a:r>
            <a:endParaRPr dirty="0"/>
          </a:p>
          <a:p>
            <a:pPr marL="685800" lvl="1" indent="-228600" algn="l" rtl="0">
              <a:lnSpc>
                <a:spcPct val="90000"/>
              </a:lnSpc>
              <a:spcBef>
                <a:spcPts val="500"/>
              </a:spcBef>
              <a:spcAft>
                <a:spcPts val="0"/>
              </a:spcAft>
              <a:buClr>
                <a:schemeClr val="dk1"/>
              </a:buClr>
              <a:buSzPts val="2400"/>
              <a:buChar char="•"/>
            </a:pPr>
            <a:r>
              <a:rPr lang="en-US" dirty="0"/>
              <a:t>Preprocess signals</a:t>
            </a:r>
            <a:endParaRPr dirty="0"/>
          </a:p>
          <a:p>
            <a:pPr marL="685800" lvl="1" indent="-228600" algn="l" rtl="0">
              <a:lnSpc>
                <a:spcPct val="90000"/>
              </a:lnSpc>
              <a:spcBef>
                <a:spcPts val="500"/>
              </a:spcBef>
              <a:spcAft>
                <a:spcPts val="0"/>
              </a:spcAft>
              <a:buClr>
                <a:schemeClr val="dk1"/>
              </a:buClr>
              <a:buSzPts val="2400"/>
              <a:buChar char="•"/>
            </a:pPr>
            <a:r>
              <a:rPr lang="en-US" dirty="0"/>
              <a:t>Design representation</a:t>
            </a:r>
            <a:endParaRPr dirty="0"/>
          </a:p>
          <a:p>
            <a:pPr marL="1143000" lvl="2" indent="-228600" algn="l" rtl="0">
              <a:lnSpc>
                <a:spcPct val="90000"/>
              </a:lnSpc>
              <a:spcBef>
                <a:spcPts val="500"/>
              </a:spcBef>
              <a:spcAft>
                <a:spcPts val="0"/>
              </a:spcAft>
              <a:buClr>
                <a:schemeClr val="dk1"/>
              </a:buClr>
              <a:buSzPts val="2000"/>
              <a:buChar char="•"/>
            </a:pPr>
            <a:r>
              <a:rPr lang="en-US" dirty="0"/>
              <a:t>Extract features</a:t>
            </a:r>
            <a:endParaRPr dirty="0"/>
          </a:p>
          <a:p>
            <a:pPr marL="1143000" lvl="2" indent="-228600" algn="l" rtl="0">
              <a:lnSpc>
                <a:spcPct val="90000"/>
              </a:lnSpc>
              <a:spcBef>
                <a:spcPts val="500"/>
              </a:spcBef>
              <a:spcAft>
                <a:spcPts val="0"/>
              </a:spcAft>
              <a:buClr>
                <a:schemeClr val="dk1"/>
              </a:buClr>
              <a:buSzPts val="2000"/>
              <a:buChar char="•"/>
            </a:pPr>
            <a:r>
              <a:rPr lang="en-US" dirty="0"/>
              <a:t>Explore feature distributions</a:t>
            </a:r>
            <a:endParaRPr dirty="0"/>
          </a:p>
          <a:p>
            <a:pPr marL="685800" lvl="1" indent="-228600" algn="l" rtl="0">
              <a:lnSpc>
                <a:spcPct val="90000"/>
              </a:lnSpc>
              <a:spcBef>
                <a:spcPts val="500"/>
              </a:spcBef>
              <a:spcAft>
                <a:spcPts val="0"/>
              </a:spcAft>
              <a:buClr>
                <a:schemeClr val="dk1"/>
              </a:buClr>
              <a:buSzPts val="2400"/>
              <a:buChar char="•"/>
            </a:pPr>
            <a:r>
              <a:rPr lang="en-US" dirty="0"/>
              <a:t>Design and create the clusters. </a:t>
            </a:r>
            <a:endParaRPr dirty="0"/>
          </a:p>
          <a:p>
            <a:pPr marL="685800" lvl="1" indent="-228600" algn="l" rtl="0">
              <a:lnSpc>
                <a:spcPct val="90000"/>
              </a:lnSpc>
              <a:spcBef>
                <a:spcPts val="500"/>
              </a:spcBef>
              <a:spcAft>
                <a:spcPts val="0"/>
              </a:spcAft>
              <a:buClr>
                <a:schemeClr val="dk1"/>
              </a:buClr>
              <a:buSzPts val="2400"/>
              <a:buChar char="•"/>
            </a:pPr>
            <a:r>
              <a:rPr lang="en-US" dirty="0"/>
              <a:t>Conduct model assessment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741947" y="23277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Evaluation of Clusters</a:t>
            </a:r>
            <a:endParaRPr dirty="0"/>
          </a:p>
        </p:txBody>
      </p:sp>
      <p:sp>
        <p:nvSpPr>
          <p:cNvPr id="251" name="Google Shape;25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K means Clustering </a:t>
            </a:r>
          </a:p>
          <a:p>
            <a:pPr marL="685800" lvl="1" indent="-228600" algn="l" rtl="0">
              <a:lnSpc>
                <a:spcPct val="90000"/>
              </a:lnSpc>
              <a:spcBef>
                <a:spcPts val="500"/>
              </a:spcBef>
              <a:spcAft>
                <a:spcPts val="0"/>
              </a:spcAft>
              <a:buClr>
                <a:schemeClr val="dk1"/>
              </a:buClr>
              <a:buSzPts val="2400"/>
              <a:buChar char="•"/>
            </a:pPr>
            <a:r>
              <a:rPr lang="en-US" dirty="0"/>
              <a:t>Cluster Cohesion</a:t>
            </a:r>
          </a:p>
          <a:p>
            <a:pPr marL="685800" lvl="1" indent="-228600" algn="l" rtl="0">
              <a:lnSpc>
                <a:spcPct val="90000"/>
              </a:lnSpc>
              <a:spcBef>
                <a:spcPts val="500"/>
              </a:spcBef>
              <a:spcAft>
                <a:spcPts val="0"/>
              </a:spcAft>
              <a:buClr>
                <a:schemeClr val="dk1"/>
              </a:buClr>
              <a:buSzPts val="2400"/>
              <a:buChar char="•"/>
            </a:pPr>
            <a:r>
              <a:rPr lang="en-US" dirty="0"/>
              <a:t>Cluster Separation</a:t>
            </a:r>
            <a:endParaRPr dirty="0"/>
          </a:p>
          <a:p>
            <a:pPr marL="685800" lvl="1" indent="-228600" algn="l" rtl="0">
              <a:lnSpc>
                <a:spcPct val="90000"/>
              </a:lnSpc>
              <a:spcBef>
                <a:spcPts val="500"/>
              </a:spcBef>
              <a:spcAft>
                <a:spcPts val="0"/>
              </a:spcAft>
              <a:buClr>
                <a:schemeClr val="dk1"/>
              </a:buClr>
              <a:buSzPts val="2400"/>
              <a:buChar char="•"/>
            </a:pPr>
            <a:r>
              <a:rPr lang="en-US" dirty="0"/>
              <a:t>Recall (sensitivity)</a:t>
            </a:r>
            <a:endParaRPr dirty="0"/>
          </a:p>
          <a:p>
            <a:pPr marL="685800" lvl="1" indent="-228600" algn="l" rtl="0">
              <a:lnSpc>
                <a:spcPct val="90000"/>
              </a:lnSpc>
              <a:spcBef>
                <a:spcPts val="500"/>
              </a:spcBef>
              <a:spcAft>
                <a:spcPts val="0"/>
              </a:spcAft>
              <a:buClr>
                <a:schemeClr val="dk1"/>
              </a:buClr>
              <a:buSzPts val="2400"/>
              <a:buChar char="•"/>
            </a:pPr>
            <a:r>
              <a:rPr lang="en-US" dirty="0"/>
              <a:t>Specificity</a:t>
            </a:r>
            <a:endParaRPr dirty="0"/>
          </a:p>
          <a:p>
            <a:pPr marL="685800" lvl="1" indent="-228600" algn="l" rtl="0">
              <a:lnSpc>
                <a:spcPct val="90000"/>
              </a:lnSpc>
              <a:spcBef>
                <a:spcPts val="500"/>
              </a:spcBef>
              <a:spcAft>
                <a:spcPts val="0"/>
              </a:spcAft>
              <a:buClr>
                <a:schemeClr val="dk1"/>
              </a:buClr>
              <a:buSzPts val="2400"/>
              <a:buChar char="•"/>
            </a:pPr>
            <a:r>
              <a:rPr lang="en-US" dirty="0"/>
              <a:t>F1-measure</a:t>
            </a:r>
          </a:p>
          <a:p>
            <a:pPr marL="685800" lvl="1" indent="-228600" algn="l" rtl="0">
              <a:lnSpc>
                <a:spcPct val="90000"/>
              </a:lnSpc>
              <a:spcBef>
                <a:spcPts val="500"/>
              </a:spcBef>
              <a:spcAft>
                <a:spcPts val="0"/>
              </a:spcAft>
              <a:buClr>
                <a:schemeClr val="dk1"/>
              </a:buClr>
              <a:buSzPts val="2400"/>
              <a:buChar char="•"/>
            </a:pPr>
            <a:r>
              <a:rPr lang="en-US" dirty="0"/>
              <a:t>Silhouette Score</a:t>
            </a:r>
          </a:p>
          <a:p>
            <a:pPr marL="228600" indent="-228600">
              <a:spcBef>
                <a:spcPts val="500"/>
              </a:spcBef>
              <a:buSzPts val="2400"/>
            </a:pPr>
            <a:r>
              <a:rPr lang="en-US" dirty="0"/>
              <a:t>Clustering examples</a:t>
            </a:r>
          </a:p>
          <a:p>
            <a:pPr marL="228600" indent="-228600">
              <a:spcBef>
                <a:spcPts val="500"/>
              </a:spcBef>
              <a:buSzPts val="2400"/>
            </a:pPr>
            <a:r>
              <a:rPr lang="en-US" dirty="0"/>
              <a:t>Clustering with PCA</a:t>
            </a:r>
          </a:p>
          <a:p>
            <a:pPr marL="228600" indent="-228600">
              <a:spcBef>
                <a:spcPts val="500"/>
              </a:spcBef>
              <a:buSzPts val="2400"/>
            </a:pPr>
            <a:r>
              <a:rPr lang="en-US" dirty="0"/>
              <a:t>Hierarchical clustering dendrogram</a:t>
            </a:r>
          </a:p>
          <a:p>
            <a:pPr marL="228600" indent="-228600">
              <a:spcBef>
                <a:spcPts val="500"/>
              </a:spcBef>
              <a:buSzPts val="2400"/>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6"/>
          <p:cNvPicPr preferRelativeResize="0"/>
          <p:nvPr/>
        </p:nvPicPr>
        <p:blipFill>
          <a:blip r:embed="rId3">
            <a:alphaModFix/>
          </a:blip>
          <a:stretch>
            <a:fillRect/>
          </a:stretch>
        </p:blipFill>
        <p:spPr>
          <a:xfrm>
            <a:off x="0" y="72189"/>
            <a:ext cx="6096000" cy="4259179"/>
          </a:xfrm>
          <a:prstGeom prst="rect">
            <a:avLst/>
          </a:prstGeom>
          <a:noFill/>
          <a:ln>
            <a:noFill/>
          </a:ln>
        </p:spPr>
      </p:pic>
      <p:pic>
        <p:nvPicPr>
          <p:cNvPr id="287" name="Google Shape;287;p47"/>
          <p:cNvPicPr preferRelativeResize="0"/>
          <p:nvPr/>
        </p:nvPicPr>
        <p:blipFill>
          <a:blip r:embed="rId4">
            <a:alphaModFix/>
          </a:blip>
          <a:stretch>
            <a:fillRect/>
          </a:stretch>
        </p:blipFill>
        <p:spPr>
          <a:xfrm>
            <a:off x="6096000" y="72189"/>
            <a:ext cx="5935579" cy="4403558"/>
          </a:xfrm>
          <a:prstGeom prst="rect">
            <a:avLst/>
          </a:prstGeom>
          <a:noFill/>
          <a:ln>
            <a:noFill/>
          </a:ln>
        </p:spPr>
      </p:pic>
      <p:sp>
        <p:nvSpPr>
          <p:cNvPr id="3" name="Rectangle 2">
            <a:extLst>
              <a:ext uri="{FF2B5EF4-FFF2-40B4-BE49-F238E27FC236}">
                <a16:creationId xmlns:a16="http://schemas.microsoft.com/office/drawing/2014/main" id="{3FA0B86E-7A86-A2F0-08AE-EF2039B62816}"/>
              </a:ext>
            </a:extLst>
          </p:cNvPr>
          <p:cNvSpPr>
            <a:spLocks noChangeArrowheads="1"/>
          </p:cNvSpPr>
          <p:nvPr/>
        </p:nvSpPr>
        <p:spPr bwMode="auto">
          <a:xfrm>
            <a:off x="38100" y="4552332"/>
            <a:ext cx="11947358" cy="189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TrainValidateData_M2.csv</a:t>
            </a:r>
            <a:r>
              <a:rPr kumimoji="0" lang="en-US" altLang="en-US" sz="1600" b="0" i="0" u="none" strike="noStrike" cap="none" normalizeH="0" baseline="0" dirty="0">
                <a:ln>
                  <a:noFill/>
                </a:ln>
                <a:solidFill>
                  <a:schemeClr val="tx1"/>
                </a:solidFill>
                <a:effectLst/>
                <a:latin typeface="Arial" panose="020B0604020202020204" pitchFamily="34" charset="0"/>
              </a:rPr>
              <a:t> demonstrates the highest separation (486.80), indicating well-distinguished clusters.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Cohesion is highest for </a:t>
            </a:r>
            <a:r>
              <a:rPr kumimoji="0" lang="en-US" altLang="en-US" sz="1600" b="1" i="0" u="none" strike="noStrike" cap="none" normalizeH="0" baseline="0" dirty="0">
                <a:ln>
                  <a:noFill/>
                </a:ln>
                <a:solidFill>
                  <a:schemeClr val="tx1"/>
                </a:solidFill>
                <a:effectLst/>
                <a:latin typeface="Arial" panose="020B0604020202020204" pitchFamily="34" charset="0"/>
              </a:rPr>
              <a:t>TrainValidateData_M2.csv</a:t>
            </a:r>
            <a:r>
              <a:rPr kumimoji="0" lang="en-US" altLang="en-US" sz="1600" b="0" i="0" u="none" strike="noStrike" cap="none" normalizeH="0" baseline="0" dirty="0">
                <a:ln>
                  <a:noFill/>
                </a:ln>
                <a:solidFill>
                  <a:schemeClr val="tx1"/>
                </a:solidFill>
                <a:effectLst/>
                <a:latin typeface="Arial" panose="020B0604020202020204" pitchFamily="34" charset="0"/>
              </a:rPr>
              <a:t> at 7210.55, implying tighter clusters within this dataset.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 strong trade-off is visible between separation and cohesion. </a:t>
            </a:r>
            <a:r>
              <a:rPr kumimoji="0" lang="en-US" altLang="en-US" sz="1600" b="1" i="0" u="none" strike="noStrike" cap="none" normalizeH="0" baseline="0" dirty="0">
                <a:ln>
                  <a:noFill/>
                </a:ln>
                <a:solidFill>
                  <a:schemeClr val="tx1"/>
                </a:solidFill>
                <a:effectLst/>
                <a:latin typeface="Arial" panose="020B0604020202020204" pitchFamily="34" charset="0"/>
              </a:rPr>
              <a:t>TrainValidateData_M2.csv</a:t>
            </a:r>
            <a:r>
              <a:rPr kumimoji="0" lang="en-US" altLang="en-US" sz="1600" b="0" i="0" u="none" strike="noStrike" cap="none" normalizeH="0" baseline="0" dirty="0">
                <a:ln>
                  <a:noFill/>
                </a:ln>
                <a:solidFill>
                  <a:schemeClr val="tx1"/>
                </a:solidFill>
                <a:effectLst/>
                <a:latin typeface="Arial" panose="020B0604020202020204" pitchFamily="34" charset="0"/>
              </a:rPr>
              <a:t> balances high separation and cohesion, making it ideal for applications prioritizing both compactness and distinct clusters. Conversely, </a:t>
            </a:r>
            <a:r>
              <a:rPr kumimoji="0" lang="en-US" altLang="en-US" sz="1600" b="1" i="0" u="none" strike="noStrike" cap="none" normalizeH="0" baseline="0" dirty="0">
                <a:ln>
                  <a:noFill/>
                </a:ln>
                <a:solidFill>
                  <a:schemeClr val="tx1"/>
                </a:solidFill>
                <a:effectLst/>
                <a:latin typeface="Arial" panose="020B0604020202020204" pitchFamily="34" charset="0"/>
              </a:rPr>
              <a:t>M1</a:t>
            </a:r>
            <a:r>
              <a:rPr kumimoji="0" lang="en-US" altLang="en-US" sz="1600" b="0" i="0" u="none" strike="noStrike" cap="none" normalizeH="0" baseline="0" dirty="0">
                <a:ln>
                  <a:noFill/>
                </a:ln>
                <a:solidFill>
                  <a:schemeClr val="tx1"/>
                </a:solidFill>
                <a:effectLst/>
                <a:latin typeface="Arial" panose="020B0604020202020204" pitchFamily="34" charset="0"/>
              </a:rPr>
              <a:t> reflects weaker cluster structure with lower separation and cohesion.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1"/>
        <p:cNvGrpSpPr/>
        <p:nvPr/>
      </p:nvGrpSpPr>
      <p:grpSpPr>
        <a:xfrm>
          <a:off x="0" y="0"/>
          <a:ext cx="0" cy="0"/>
          <a:chOff x="0" y="0"/>
          <a:chExt cx="0" cy="0"/>
        </a:xfrm>
      </p:grpSpPr>
      <p:pic>
        <p:nvPicPr>
          <p:cNvPr id="262" name="Google Shape;262;p42"/>
          <p:cNvPicPr preferRelativeResize="0"/>
          <p:nvPr/>
        </p:nvPicPr>
        <p:blipFill>
          <a:blip r:embed="rId3"/>
          <a:stretch>
            <a:fillRect/>
          </a:stretch>
        </p:blipFill>
        <p:spPr>
          <a:xfrm>
            <a:off x="0" y="116115"/>
            <a:ext cx="6096000" cy="3862136"/>
          </a:xfrm>
          <a:prstGeom prst="rect">
            <a:avLst/>
          </a:prstGeom>
          <a:noFill/>
        </p:spPr>
      </p:pic>
      <p:pic>
        <p:nvPicPr>
          <p:cNvPr id="267" name="Google Shape;267;p43"/>
          <p:cNvPicPr preferRelativeResize="0"/>
          <p:nvPr/>
        </p:nvPicPr>
        <p:blipFill>
          <a:blip r:embed="rId4"/>
          <a:stretch>
            <a:fillRect/>
          </a:stretch>
        </p:blipFill>
        <p:spPr>
          <a:xfrm>
            <a:off x="6095998" y="116114"/>
            <a:ext cx="6096002" cy="3862137"/>
          </a:xfrm>
          <a:prstGeom prst="rect">
            <a:avLst/>
          </a:prstGeom>
          <a:noFill/>
        </p:spPr>
      </p:pic>
      <p:sp>
        <p:nvSpPr>
          <p:cNvPr id="2" name="Rectangle 1">
            <a:extLst>
              <a:ext uri="{FF2B5EF4-FFF2-40B4-BE49-F238E27FC236}">
                <a16:creationId xmlns:a16="http://schemas.microsoft.com/office/drawing/2014/main" id="{4F4EE64F-3811-A6E9-4715-27B9E5065C05}"/>
              </a:ext>
            </a:extLst>
          </p:cNvPr>
          <p:cNvSpPr>
            <a:spLocks noChangeArrowheads="1"/>
          </p:cNvSpPr>
          <p:nvPr/>
        </p:nvSpPr>
        <p:spPr bwMode="auto">
          <a:xfrm>
            <a:off x="274721" y="4207858"/>
            <a:ext cx="11642558"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TrainValidateData_M1.csv has the highest specificity (0.46), demonstrating better performance in correctly identifying true negatives.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TrainValidateData_CPz.csv and TrainValidateData_M2.csv achieve the highest recall (0.85), showcasing strong ability to identify true positives.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results highlight a trade-off between specificity and recall, with M1 showing higher specificity and </a:t>
            </a:r>
            <a:r>
              <a:rPr kumimoji="0" lang="en-US" altLang="en-US" sz="1800" b="0" i="0" u="none" strike="noStrike" cap="none" normalizeH="0" baseline="0" dirty="0" err="1">
                <a:ln>
                  <a:noFill/>
                </a:ln>
                <a:solidFill>
                  <a:schemeClr val="tx1"/>
                </a:solidFill>
                <a:effectLst/>
                <a:latin typeface="Arial" panose="020B0604020202020204" pitchFamily="34" charset="0"/>
              </a:rPr>
              <a:t>CPz</a:t>
            </a:r>
            <a:r>
              <a:rPr kumimoji="0" lang="en-US" altLang="en-US" sz="1800" b="0" i="0" u="none" strike="noStrike" cap="none" normalizeH="0" baseline="0" dirty="0">
                <a:ln>
                  <a:noFill/>
                </a:ln>
                <a:solidFill>
                  <a:schemeClr val="tx1"/>
                </a:solidFill>
                <a:effectLst/>
                <a:latin typeface="Arial" panose="020B0604020202020204" pitchFamily="34" charset="0"/>
              </a:rPr>
              <a:t>/M2 excelling in recall, indicating the need for dataset-specific optimization based on the desired balance.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 name="Google Shape;277;p45"/>
          <p:cNvPicPr preferRelativeResize="0"/>
          <p:nvPr/>
        </p:nvPicPr>
        <p:blipFill>
          <a:blip r:embed="rId3">
            <a:alphaModFix/>
          </a:blip>
          <a:stretch>
            <a:fillRect/>
          </a:stretch>
        </p:blipFill>
        <p:spPr>
          <a:xfrm>
            <a:off x="0" y="776037"/>
            <a:ext cx="7406757" cy="5305926"/>
          </a:xfrm>
          <a:prstGeom prst="rect">
            <a:avLst/>
          </a:prstGeom>
          <a:noFill/>
          <a:ln>
            <a:noFill/>
          </a:ln>
        </p:spPr>
      </p:pic>
      <p:sp>
        <p:nvSpPr>
          <p:cNvPr id="3" name="Rectangle 1">
            <a:extLst>
              <a:ext uri="{FF2B5EF4-FFF2-40B4-BE49-F238E27FC236}">
                <a16:creationId xmlns:a16="http://schemas.microsoft.com/office/drawing/2014/main" id="{A764DB61-6729-B182-083D-18E070CDED7C}"/>
              </a:ext>
            </a:extLst>
          </p:cNvPr>
          <p:cNvSpPr>
            <a:spLocks noChangeArrowheads="1"/>
          </p:cNvSpPr>
          <p:nvPr/>
        </p:nvSpPr>
        <p:spPr bwMode="auto">
          <a:xfrm>
            <a:off x="7451559" y="776037"/>
            <a:ext cx="474044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F1-Score Consistency</a:t>
            </a:r>
            <a:r>
              <a:rPr kumimoji="0" lang="en-US" altLang="en-US" sz="1800" b="0" i="0" u="none" strike="noStrike" cap="none" normalizeH="0" baseline="0" dirty="0">
                <a:ln>
                  <a:noFill/>
                </a:ln>
                <a:solidFill>
                  <a:schemeClr val="tx1"/>
                </a:solidFill>
                <a:effectLst/>
                <a:latin typeface="Arial" panose="020B0604020202020204" pitchFamily="34" charset="0"/>
              </a:rPr>
              <a:t>: The datasets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TrainValidateData_CPz.csv</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TrainValidateData_M2.csv</a:t>
            </a:r>
            <a:r>
              <a:rPr kumimoji="0" lang="en-US" altLang="en-US" sz="1800" b="0" i="0" u="none" strike="noStrike" cap="none" normalizeH="0" baseline="0" dirty="0">
                <a:ln>
                  <a:noFill/>
                </a:ln>
                <a:solidFill>
                  <a:schemeClr val="tx1"/>
                </a:solidFill>
                <a:effectLst/>
                <a:latin typeface="Arial" panose="020B0604020202020204" pitchFamily="34" charset="0"/>
              </a:rPr>
              <a:t> exhibit the highest F1-scores, both at </a:t>
            </a:r>
            <a:r>
              <a:rPr kumimoji="0" lang="en-US" altLang="en-US" sz="1800" b="1" i="0" u="none" strike="noStrike" cap="none" normalizeH="0" baseline="0" dirty="0">
                <a:ln>
                  <a:noFill/>
                </a:ln>
                <a:solidFill>
                  <a:schemeClr val="tx1"/>
                </a:solidFill>
                <a:effectLst/>
                <a:latin typeface="Arial" panose="020B0604020202020204" pitchFamily="34" charset="0"/>
              </a:rPr>
              <a:t>0.64</a:t>
            </a:r>
            <a:r>
              <a:rPr kumimoji="0" lang="en-US" altLang="en-US" sz="1800" b="0" i="0" u="none" strike="noStrike" cap="none" normalizeH="0" baseline="0" dirty="0">
                <a:ln>
                  <a:noFill/>
                </a:ln>
                <a:solidFill>
                  <a:schemeClr val="tx1"/>
                </a:solidFill>
                <a:effectLst/>
                <a:latin typeface="Arial" panose="020B0604020202020204" pitchFamily="34" charset="0"/>
              </a:rPr>
              <a:t>, indicating a balanced trade-off between precision and recall.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Moderate Performance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TrainValidateData_M1.csv</a:t>
            </a:r>
            <a:r>
              <a:rPr kumimoji="0" lang="en-US" altLang="en-US" sz="1800" b="0" i="0" u="none" strike="noStrike" cap="none" normalizeH="0" baseline="0" dirty="0">
                <a:ln>
                  <a:noFill/>
                </a:ln>
                <a:solidFill>
                  <a:schemeClr val="tx1"/>
                </a:solidFill>
                <a:effectLst/>
                <a:latin typeface="Arial" panose="020B0604020202020204" pitchFamily="34" charset="0"/>
              </a:rPr>
              <a:t> has a slightly lower F1-score of </a:t>
            </a:r>
            <a:r>
              <a:rPr kumimoji="0" lang="en-US" altLang="en-US" sz="1800" b="1" i="0" u="none" strike="noStrike" cap="none" normalizeH="0" baseline="0" dirty="0">
                <a:ln>
                  <a:noFill/>
                </a:ln>
                <a:solidFill>
                  <a:schemeClr val="tx1"/>
                </a:solidFill>
                <a:effectLst/>
                <a:latin typeface="Arial" panose="020B0604020202020204" pitchFamily="34" charset="0"/>
              </a:rPr>
              <a:t>0.58</a:t>
            </a:r>
            <a:r>
              <a:rPr kumimoji="0" lang="en-US" altLang="en-US" sz="1800" b="0" i="0" u="none" strike="noStrike" cap="none" normalizeH="0" baseline="0" dirty="0">
                <a:ln>
                  <a:noFill/>
                </a:ln>
                <a:solidFill>
                  <a:schemeClr val="tx1"/>
                </a:solidFill>
                <a:effectLst/>
                <a:latin typeface="Arial" panose="020B0604020202020204" pitchFamily="34" charset="0"/>
              </a:rPr>
              <a:t>, suggesting slightly less effective performance in correctly identifying true positives compared to the other two datasets.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Overall Observations</a:t>
            </a:r>
            <a:r>
              <a:rPr kumimoji="0" lang="en-US" altLang="en-US" sz="1800" b="0" i="0" u="none" strike="noStrike" cap="none" normalizeH="0" baseline="0" dirty="0">
                <a:ln>
                  <a:noFill/>
                </a:ln>
                <a:solidFill>
                  <a:schemeClr val="tx1"/>
                </a:solidFill>
                <a:effectLst/>
                <a:latin typeface="Arial" panose="020B0604020202020204" pitchFamily="34" charset="0"/>
              </a:rPr>
              <a:t>: The comparable F1-scores across datasets reflect consistent classification performance, with </a:t>
            </a:r>
            <a:r>
              <a:rPr kumimoji="0" lang="en-US" altLang="en-US" sz="1800" b="1" i="0" u="none" strike="noStrike" cap="none" normalizeH="0" baseline="0" dirty="0" err="1">
                <a:ln>
                  <a:noFill/>
                </a:ln>
                <a:solidFill>
                  <a:schemeClr val="tx1"/>
                </a:solidFill>
                <a:effectLst/>
                <a:latin typeface="Arial" panose="020B0604020202020204" pitchFamily="34" charset="0"/>
              </a:rPr>
              <a:t>CPz</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M2</a:t>
            </a:r>
            <a:r>
              <a:rPr kumimoji="0" lang="en-US" altLang="en-US" sz="1800" b="0" i="0" u="none" strike="noStrike" cap="none" normalizeH="0" baseline="0" dirty="0">
                <a:ln>
                  <a:noFill/>
                </a:ln>
                <a:solidFill>
                  <a:schemeClr val="tx1"/>
                </a:solidFill>
                <a:effectLst/>
                <a:latin typeface="Arial" panose="020B0604020202020204" pitchFamily="34" charset="0"/>
              </a:rPr>
              <a:t> standing out as the most balanced datasets in this metric.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4"/>
          <p:cNvPicPr preferRelativeResize="0"/>
          <p:nvPr/>
        </p:nvPicPr>
        <p:blipFill>
          <a:blip r:embed="rId3">
            <a:alphaModFix/>
          </a:blip>
          <a:stretch>
            <a:fillRect/>
          </a:stretch>
        </p:blipFill>
        <p:spPr>
          <a:xfrm>
            <a:off x="108285" y="589547"/>
            <a:ext cx="7158789" cy="4800600"/>
          </a:xfrm>
          <a:prstGeom prst="rect">
            <a:avLst/>
          </a:prstGeom>
          <a:noFill/>
          <a:ln>
            <a:noFill/>
          </a:ln>
        </p:spPr>
      </p:pic>
      <p:sp>
        <p:nvSpPr>
          <p:cNvPr id="2" name="Rectangle 1">
            <a:extLst>
              <a:ext uri="{FF2B5EF4-FFF2-40B4-BE49-F238E27FC236}">
                <a16:creationId xmlns:a16="http://schemas.microsoft.com/office/drawing/2014/main" id="{CBD15E18-A4D2-ADFB-ADA8-FF09921D3831}"/>
              </a:ext>
            </a:extLst>
          </p:cNvPr>
          <p:cNvSpPr>
            <a:spLocks noChangeArrowheads="1"/>
          </p:cNvSpPr>
          <p:nvPr/>
        </p:nvSpPr>
        <p:spPr bwMode="auto">
          <a:xfrm>
            <a:off x="7603958" y="589547"/>
            <a:ext cx="435543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Best Cluster Separation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TrainValidateData_CPz.csv</a:t>
            </a:r>
            <a:r>
              <a:rPr kumimoji="0" lang="en-US" altLang="en-US" sz="1800" b="0" i="0" u="none" strike="noStrike" cap="none" normalizeH="0" baseline="0" dirty="0">
                <a:ln>
                  <a:noFill/>
                </a:ln>
                <a:solidFill>
                  <a:schemeClr val="tx1"/>
                </a:solidFill>
                <a:effectLst/>
                <a:latin typeface="Arial" panose="020B0604020202020204" pitchFamily="34" charset="0"/>
              </a:rPr>
              <a:t> achieves the highest Silhouette Score of </a:t>
            </a:r>
            <a:r>
              <a:rPr kumimoji="0" lang="en-US" altLang="en-US" sz="1800" b="1" i="0" u="none" strike="noStrike" cap="none" normalizeH="0" baseline="0" dirty="0">
                <a:ln>
                  <a:noFill/>
                </a:ln>
                <a:solidFill>
                  <a:schemeClr val="tx1"/>
                </a:solidFill>
                <a:effectLst/>
                <a:latin typeface="Arial" panose="020B0604020202020204" pitchFamily="34" charset="0"/>
              </a:rPr>
              <a:t>0.53</a:t>
            </a:r>
            <a:r>
              <a:rPr kumimoji="0" lang="en-US" altLang="en-US" sz="1800" b="0" i="0" u="none" strike="noStrike" cap="none" normalizeH="0" baseline="0" dirty="0">
                <a:ln>
                  <a:noFill/>
                </a:ln>
                <a:solidFill>
                  <a:schemeClr val="tx1"/>
                </a:solidFill>
                <a:effectLst/>
                <a:latin typeface="Arial" panose="020B0604020202020204" pitchFamily="34" charset="0"/>
              </a:rPr>
              <a:t>, indicating well-separated and compact clusters compared to the other datasets.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Close Second</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TrainValidateData_M2.csv</a:t>
            </a:r>
            <a:r>
              <a:rPr kumimoji="0" lang="en-US" altLang="en-US" sz="1800" b="0" i="0" u="none" strike="noStrike" cap="none" normalizeH="0" baseline="0" dirty="0">
                <a:ln>
                  <a:noFill/>
                </a:ln>
                <a:solidFill>
                  <a:schemeClr val="tx1"/>
                </a:solidFill>
                <a:effectLst/>
                <a:latin typeface="Arial" panose="020B0604020202020204" pitchFamily="34" charset="0"/>
              </a:rPr>
              <a:t> follows with a Silhouette Score of </a:t>
            </a:r>
            <a:r>
              <a:rPr kumimoji="0" lang="en-US" altLang="en-US" sz="1800" b="1" i="0" u="none" strike="noStrike" cap="none" normalizeH="0" baseline="0" dirty="0">
                <a:ln>
                  <a:noFill/>
                </a:ln>
                <a:solidFill>
                  <a:schemeClr val="tx1"/>
                </a:solidFill>
                <a:effectLst/>
                <a:latin typeface="Arial" panose="020B0604020202020204" pitchFamily="34" charset="0"/>
              </a:rPr>
              <a:t>0.50</a:t>
            </a:r>
            <a:r>
              <a:rPr kumimoji="0" lang="en-US" altLang="en-US" sz="1800" b="0" i="0" u="none" strike="noStrike" cap="none" normalizeH="0" baseline="0" dirty="0">
                <a:ln>
                  <a:noFill/>
                </a:ln>
                <a:solidFill>
                  <a:schemeClr val="tx1"/>
                </a:solidFill>
                <a:effectLst/>
                <a:latin typeface="Arial" panose="020B0604020202020204" pitchFamily="34" charset="0"/>
              </a:rPr>
              <a:t>, showing fairly distinct clustering but slightly less compact than </a:t>
            </a:r>
            <a:r>
              <a:rPr kumimoji="0" lang="en-US" altLang="en-US" sz="1800" b="1" i="0" u="none" strike="noStrike" cap="none" normalizeH="0" baseline="0" dirty="0" err="1">
                <a:ln>
                  <a:noFill/>
                </a:ln>
                <a:solidFill>
                  <a:schemeClr val="tx1"/>
                </a:solidFill>
                <a:effectLst/>
                <a:latin typeface="Arial" panose="020B0604020202020204" pitchFamily="34" charset="0"/>
              </a:rPr>
              <a:t>CPz</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Lowest Performance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TrainValidateData_M1.csv</a:t>
            </a:r>
            <a:r>
              <a:rPr kumimoji="0" lang="en-US" altLang="en-US" sz="1800" b="0" i="0" u="none" strike="noStrike" cap="none" normalizeH="0" baseline="0" dirty="0">
                <a:ln>
                  <a:noFill/>
                </a:ln>
                <a:solidFill>
                  <a:schemeClr val="tx1"/>
                </a:solidFill>
                <a:effectLst/>
                <a:latin typeface="Arial" panose="020B0604020202020204" pitchFamily="34" charset="0"/>
              </a:rPr>
              <a:t> has the lowest Silhouette Score of </a:t>
            </a:r>
            <a:r>
              <a:rPr kumimoji="0" lang="en-US" altLang="en-US" sz="1800" b="1" i="0" u="none" strike="noStrike" cap="none" normalizeH="0" baseline="0" dirty="0">
                <a:ln>
                  <a:noFill/>
                </a:ln>
                <a:solidFill>
                  <a:schemeClr val="tx1"/>
                </a:solidFill>
                <a:effectLst/>
                <a:latin typeface="Arial" panose="020B0604020202020204" pitchFamily="34" charset="0"/>
              </a:rPr>
              <a:t>0.36</a:t>
            </a:r>
            <a:r>
              <a:rPr kumimoji="0" lang="en-US" altLang="en-US" sz="1800" b="0" i="0" u="none" strike="noStrike" cap="none" normalizeH="0" baseline="0" dirty="0">
                <a:ln>
                  <a:noFill/>
                </a:ln>
                <a:solidFill>
                  <a:schemeClr val="tx1"/>
                </a:solidFill>
                <a:effectLst/>
                <a:latin typeface="Arial" panose="020B0604020202020204" pitchFamily="34" charset="0"/>
              </a:rPr>
              <a:t>, suggesting overlapping clusters or less defined groupings in this dataset.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08D528-0E98-264A-4D0E-04D10B774812}"/>
              </a:ext>
            </a:extLst>
          </p:cNvPr>
          <p:cNvSpPr txBox="1"/>
          <p:nvPr/>
        </p:nvSpPr>
        <p:spPr>
          <a:xfrm>
            <a:off x="-1" y="0"/>
            <a:ext cx="8032669" cy="1189193"/>
          </a:xfrm>
          <a:prstGeom prst="rect">
            <a:avLst/>
          </a:prstGeom>
        </p:spPr>
        <p:txBody>
          <a:bodyPr vert="horz" lIns="91440" tIns="45720" rIns="91440" bIns="45720" rtlCol="0" anchor="ctr">
            <a:normAutofit/>
          </a:bodyPr>
          <a:lstStyle/>
          <a:p>
            <a:pPr marL="457200" lvl="1">
              <a:lnSpc>
                <a:spcPct val="90000"/>
              </a:lnSpc>
              <a:spcBef>
                <a:spcPct val="0"/>
              </a:spcBef>
              <a:spcAft>
                <a:spcPts val="600"/>
              </a:spcAft>
              <a:buClr>
                <a:schemeClr val="dk1"/>
              </a:buClr>
              <a:buSzPts val="2400"/>
            </a:pPr>
            <a:r>
              <a:rPr lang="en-US" sz="3600" kern="1200" dirty="0">
                <a:solidFill>
                  <a:schemeClr val="tx1"/>
                </a:solidFill>
                <a:latin typeface="+mj-lt"/>
                <a:ea typeface="+mj-ea"/>
                <a:cs typeface="+mj-cs"/>
              </a:rPr>
              <a:t>Clustering examples for </a:t>
            </a:r>
            <a:r>
              <a:rPr lang="en-US" sz="3600" kern="1200" dirty="0" err="1">
                <a:solidFill>
                  <a:schemeClr val="tx1"/>
                </a:solidFill>
                <a:latin typeface="+mj-lt"/>
                <a:ea typeface="+mj-ea"/>
                <a:cs typeface="+mj-cs"/>
              </a:rPr>
              <a:t>CPz</a:t>
            </a:r>
            <a:r>
              <a:rPr lang="en-US" sz="3600" kern="1200" dirty="0">
                <a:solidFill>
                  <a:schemeClr val="tx1"/>
                </a:solidFill>
                <a:latin typeface="+mj-lt"/>
                <a:ea typeface="+mj-ea"/>
                <a:cs typeface="+mj-cs"/>
              </a:rPr>
              <a:t>:</a:t>
            </a:r>
          </a:p>
        </p:txBody>
      </p:sp>
      <p:pic>
        <p:nvPicPr>
          <p:cNvPr id="14" name="Picture 13" descr="A graph of a data analysis&#10;&#10;Description automatically generated with medium confidence">
            <a:extLst>
              <a:ext uri="{FF2B5EF4-FFF2-40B4-BE49-F238E27FC236}">
                <a16:creationId xmlns:a16="http://schemas.microsoft.com/office/drawing/2014/main" id="{70B7E083-DB47-0D5A-353C-F0DB1DBBA85C}"/>
              </a:ext>
            </a:extLst>
          </p:cNvPr>
          <p:cNvPicPr>
            <a:picLocks noChangeAspect="1"/>
          </p:cNvPicPr>
          <p:nvPr/>
        </p:nvPicPr>
        <p:blipFill>
          <a:blip r:embed="rId2"/>
          <a:stretch>
            <a:fillRect/>
          </a:stretch>
        </p:blipFill>
        <p:spPr>
          <a:xfrm>
            <a:off x="0" y="3429000"/>
            <a:ext cx="3797536" cy="3038029"/>
          </a:xfrm>
          <a:prstGeom prst="rect">
            <a:avLst/>
          </a:prstGeom>
        </p:spPr>
      </p:pic>
      <p:pic>
        <p:nvPicPr>
          <p:cNvPr id="9" name="Picture 8" descr="A graph of a data analysis&#10;&#10;Description automatically generated with medium confidence">
            <a:extLst>
              <a:ext uri="{FF2B5EF4-FFF2-40B4-BE49-F238E27FC236}">
                <a16:creationId xmlns:a16="http://schemas.microsoft.com/office/drawing/2014/main" id="{4BB79013-D8D9-CFC2-C3F3-C061F8D3A5CF}"/>
              </a:ext>
            </a:extLst>
          </p:cNvPr>
          <p:cNvPicPr>
            <a:picLocks noChangeAspect="1"/>
          </p:cNvPicPr>
          <p:nvPr/>
        </p:nvPicPr>
        <p:blipFill>
          <a:blip r:embed="rId3"/>
          <a:stretch>
            <a:fillRect/>
          </a:stretch>
        </p:blipFill>
        <p:spPr>
          <a:xfrm>
            <a:off x="4096336" y="3429000"/>
            <a:ext cx="3797536" cy="3038029"/>
          </a:xfrm>
          <a:prstGeom prst="rect">
            <a:avLst/>
          </a:prstGeom>
        </p:spPr>
      </p:pic>
      <p:pic>
        <p:nvPicPr>
          <p:cNvPr id="12" name="Picture 11" descr="A graph of a data analysis&#10;&#10;Description automatically generated with medium confidence">
            <a:extLst>
              <a:ext uri="{FF2B5EF4-FFF2-40B4-BE49-F238E27FC236}">
                <a16:creationId xmlns:a16="http://schemas.microsoft.com/office/drawing/2014/main" id="{0A68DE11-DB5F-7EF8-4F79-8D49E1EAB188}"/>
              </a:ext>
            </a:extLst>
          </p:cNvPr>
          <p:cNvPicPr>
            <a:picLocks noChangeAspect="1"/>
          </p:cNvPicPr>
          <p:nvPr/>
        </p:nvPicPr>
        <p:blipFill>
          <a:blip r:embed="rId4"/>
          <a:stretch>
            <a:fillRect/>
          </a:stretch>
        </p:blipFill>
        <p:spPr>
          <a:xfrm>
            <a:off x="8192672" y="3428999"/>
            <a:ext cx="3797536" cy="3038029"/>
          </a:xfrm>
          <a:prstGeom prst="rect">
            <a:avLst/>
          </a:prstGeom>
        </p:spPr>
      </p:pic>
      <p:sp>
        <p:nvSpPr>
          <p:cNvPr id="18" name="Rectangle 2">
            <a:extLst>
              <a:ext uri="{FF2B5EF4-FFF2-40B4-BE49-F238E27FC236}">
                <a16:creationId xmlns:a16="http://schemas.microsoft.com/office/drawing/2014/main" id="{DBA757CF-3928-8D13-DDE6-778E6F5C23CA}"/>
              </a:ext>
            </a:extLst>
          </p:cNvPr>
          <p:cNvSpPr>
            <a:spLocks noChangeArrowheads="1"/>
          </p:cNvSpPr>
          <p:nvPr/>
        </p:nvSpPr>
        <p:spPr bwMode="auto">
          <a:xfrm>
            <a:off x="446567" y="1472634"/>
            <a:ext cx="1064319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Across all three plots, the clusters (C1 and C2) show moderate separation.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The variation in cluster compactness and separation across plots indicates the relative importance of specific features.</a:t>
            </a:r>
          </a:p>
        </p:txBody>
      </p:sp>
    </p:spTree>
    <p:extLst>
      <p:ext uri="{BB962C8B-B14F-4D97-AF65-F5344CB8AC3E}">
        <p14:creationId xmlns:p14="http://schemas.microsoft.com/office/powerpoint/2010/main" val="203646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6B2CE-97D5-ECF5-4819-31570C49FAB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4FD84C-7536-0971-E962-47CE8B3AC0B1}"/>
              </a:ext>
            </a:extLst>
          </p:cNvPr>
          <p:cNvSpPr txBox="1"/>
          <p:nvPr/>
        </p:nvSpPr>
        <p:spPr>
          <a:xfrm>
            <a:off x="834354" y="302007"/>
            <a:ext cx="10515600" cy="835677"/>
          </a:xfrm>
          <a:prstGeom prst="rect">
            <a:avLst/>
          </a:prstGeom>
        </p:spPr>
        <p:txBody>
          <a:bodyPr vert="horz" lIns="91440" tIns="45720" rIns="91440" bIns="45720" rtlCol="0" anchor="ctr">
            <a:normAutofit/>
          </a:bodyPr>
          <a:lstStyle/>
          <a:p>
            <a:pPr marL="457200" lvl="1">
              <a:lnSpc>
                <a:spcPct val="90000"/>
              </a:lnSpc>
              <a:spcBef>
                <a:spcPct val="0"/>
              </a:spcBef>
              <a:spcAft>
                <a:spcPts val="600"/>
              </a:spcAft>
              <a:buClr>
                <a:schemeClr val="dk1"/>
              </a:buClr>
              <a:buSzPts val="2400"/>
            </a:pPr>
            <a:r>
              <a:rPr lang="en-US" sz="4400" kern="1200" dirty="0">
                <a:solidFill>
                  <a:schemeClr val="tx1"/>
                </a:solidFill>
                <a:latin typeface="+mj-lt"/>
                <a:ea typeface="+mj-ea"/>
                <a:cs typeface="+mj-cs"/>
              </a:rPr>
              <a:t>Clustering examples for </a:t>
            </a:r>
            <a:r>
              <a:rPr lang="en-US" sz="4400" kern="1200" dirty="0" err="1">
                <a:solidFill>
                  <a:schemeClr val="tx1"/>
                </a:solidFill>
                <a:latin typeface="+mj-lt"/>
                <a:ea typeface="+mj-ea"/>
                <a:cs typeface="+mj-cs"/>
              </a:rPr>
              <a:t>CPz</a:t>
            </a:r>
            <a:r>
              <a:rPr lang="en-US" sz="4400" kern="1200" dirty="0">
                <a:solidFill>
                  <a:schemeClr val="tx1"/>
                </a:solidFill>
                <a:latin typeface="+mj-lt"/>
                <a:ea typeface="+mj-ea"/>
                <a:cs typeface="+mj-cs"/>
              </a:rPr>
              <a:t>:</a:t>
            </a:r>
          </a:p>
        </p:txBody>
      </p:sp>
      <p:pic>
        <p:nvPicPr>
          <p:cNvPr id="8" name="Picture 7" descr="A screen shot of a graph&#10;&#10;Description automatically generated">
            <a:extLst>
              <a:ext uri="{FF2B5EF4-FFF2-40B4-BE49-F238E27FC236}">
                <a16:creationId xmlns:a16="http://schemas.microsoft.com/office/drawing/2014/main" id="{35F0BC5A-074A-D8B8-79A2-40CE8F492FDC}"/>
              </a:ext>
            </a:extLst>
          </p:cNvPr>
          <p:cNvPicPr>
            <a:picLocks noChangeAspect="1"/>
          </p:cNvPicPr>
          <p:nvPr/>
        </p:nvPicPr>
        <p:blipFill>
          <a:blip r:embed="rId2"/>
          <a:stretch>
            <a:fillRect/>
          </a:stretch>
        </p:blipFill>
        <p:spPr>
          <a:xfrm>
            <a:off x="194099" y="3024363"/>
            <a:ext cx="3797536" cy="3038029"/>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AB24A043-FB93-5D7A-92C7-CC0F0CB2D9B8}"/>
              </a:ext>
            </a:extLst>
          </p:cNvPr>
          <p:cNvPicPr>
            <a:picLocks noChangeAspect="1"/>
          </p:cNvPicPr>
          <p:nvPr/>
        </p:nvPicPr>
        <p:blipFill>
          <a:blip r:embed="rId3"/>
          <a:stretch>
            <a:fillRect/>
          </a:stretch>
        </p:blipFill>
        <p:spPr>
          <a:xfrm>
            <a:off x="4193386" y="3024363"/>
            <a:ext cx="3797536" cy="303802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982832C1-F41D-FE80-454F-E5BA17F802C1}"/>
              </a:ext>
            </a:extLst>
          </p:cNvPr>
          <p:cNvPicPr>
            <a:picLocks noChangeAspect="1"/>
          </p:cNvPicPr>
          <p:nvPr/>
        </p:nvPicPr>
        <p:blipFill>
          <a:blip r:embed="rId4"/>
          <a:stretch>
            <a:fillRect/>
          </a:stretch>
        </p:blipFill>
        <p:spPr>
          <a:xfrm>
            <a:off x="8192673" y="3024363"/>
            <a:ext cx="3797536" cy="3038029"/>
          </a:xfrm>
          <a:prstGeom prst="rect">
            <a:avLst/>
          </a:prstGeom>
        </p:spPr>
      </p:pic>
      <p:sp>
        <p:nvSpPr>
          <p:cNvPr id="9" name="Rectangle 1">
            <a:extLst>
              <a:ext uri="{FF2B5EF4-FFF2-40B4-BE49-F238E27FC236}">
                <a16:creationId xmlns:a16="http://schemas.microsoft.com/office/drawing/2014/main" id="{931CC2D8-0B65-401F-0768-C43881655B8E}"/>
              </a:ext>
            </a:extLst>
          </p:cNvPr>
          <p:cNvSpPr>
            <a:spLocks noChangeArrowheads="1"/>
          </p:cNvSpPr>
          <p:nvPr/>
        </p:nvSpPr>
        <p:spPr bwMode="auto">
          <a:xfrm>
            <a:off x="1157236" y="1353080"/>
            <a:ext cx="927159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a2, a3, and a7 combination shows tighter clusters with some overlap in the center.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a2, a3, and a5 combination exhibits less compactness in C2, suggesting greater dispersion in that cluster. </a:t>
            </a:r>
          </a:p>
        </p:txBody>
      </p:sp>
    </p:spTree>
    <p:extLst>
      <p:ext uri="{BB962C8B-B14F-4D97-AF65-F5344CB8AC3E}">
        <p14:creationId xmlns:p14="http://schemas.microsoft.com/office/powerpoint/2010/main" val="3707632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F328CE-7375-06FD-DA12-2CFF167518E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3169BF-D1E5-8539-53E7-A976DF907039}"/>
              </a:ext>
            </a:extLst>
          </p:cNvPr>
          <p:cNvSpPr txBox="1"/>
          <p:nvPr/>
        </p:nvSpPr>
        <p:spPr>
          <a:xfrm>
            <a:off x="305046" y="226114"/>
            <a:ext cx="9413112" cy="804323"/>
          </a:xfrm>
          <a:prstGeom prst="rect">
            <a:avLst/>
          </a:prstGeom>
        </p:spPr>
        <p:txBody>
          <a:bodyPr vert="horz" lIns="91440" tIns="45720" rIns="91440" bIns="45720" rtlCol="0" anchor="b">
            <a:normAutofit/>
          </a:bodyPr>
          <a:lstStyle/>
          <a:p>
            <a:pPr marL="457200" lvl="1" algn="ctr">
              <a:lnSpc>
                <a:spcPct val="90000"/>
              </a:lnSpc>
              <a:spcBef>
                <a:spcPct val="0"/>
              </a:spcBef>
              <a:spcAft>
                <a:spcPts val="600"/>
              </a:spcAft>
              <a:buClr>
                <a:schemeClr val="dk1"/>
              </a:buClr>
              <a:buSzPts val="2400"/>
            </a:pPr>
            <a:r>
              <a:rPr lang="en-US" sz="4800" kern="1200" dirty="0">
                <a:solidFill>
                  <a:schemeClr val="tx1"/>
                </a:solidFill>
                <a:latin typeface="+mj-lt"/>
                <a:ea typeface="+mj-ea"/>
                <a:cs typeface="+mj-cs"/>
              </a:rPr>
              <a:t>Clustering examples for M1:</a:t>
            </a:r>
          </a:p>
        </p:txBody>
      </p:sp>
      <p:pic>
        <p:nvPicPr>
          <p:cNvPr id="4" name="Picture 3" descr="A screen shot of a graph&#10;&#10;Description automatically generated">
            <a:extLst>
              <a:ext uri="{FF2B5EF4-FFF2-40B4-BE49-F238E27FC236}">
                <a16:creationId xmlns:a16="http://schemas.microsoft.com/office/drawing/2014/main" id="{499004F3-AD23-20C5-24EB-8CA8BCF60251}"/>
              </a:ext>
            </a:extLst>
          </p:cNvPr>
          <p:cNvPicPr>
            <a:picLocks noChangeAspect="1"/>
          </p:cNvPicPr>
          <p:nvPr/>
        </p:nvPicPr>
        <p:blipFill>
          <a:blip r:embed="rId2"/>
          <a:stretch>
            <a:fillRect/>
          </a:stretch>
        </p:blipFill>
        <p:spPr>
          <a:xfrm>
            <a:off x="-1" y="3677553"/>
            <a:ext cx="3797536" cy="3038029"/>
          </a:xfrm>
          <a:prstGeom prst="rect">
            <a:avLst/>
          </a:prstGeom>
        </p:spPr>
      </p:pic>
      <p:pic>
        <p:nvPicPr>
          <p:cNvPr id="8" name="Picture 7" descr="A graph of a data visualization&#10;&#10;Description automatically generated with medium confidence">
            <a:extLst>
              <a:ext uri="{FF2B5EF4-FFF2-40B4-BE49-F238E27FC236}">
                <a16:creationId xmlns:a16="http://schemas.microsoft.com/office/drawing/2014/main" id="{B4B5BD74-6D9F-3E7B-99E9-EFAA4082CD89}"/>
              </a:ext>
            </a:extLst>
          </p:cNvPr>
          <p:cNvPicPr>
            <a:picLocks noChangeAspect="1"/>
          </p:cNvPicPr>
          <p:nvPr/>
        </p:nvPicPr>
        <p:blipFill>
          <a:blip r:embed="rId3"/>
          <a:stretch>
            <a:fillRect/>
          </a:stretch>
        </p:blipFill>
        <p:spPr>
          <a:xfrm>
            <a:off x="4195707" y="3677553"/>
            <a:ext cx="3797536" cy="303802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0FB20CE5-A9B5-3762-D166-54120FE4BF4F}"/>
              </a:ext>
            </a:extLst>
          </p:cNvPr>
          <p:cNvPicPr>
            <a:picLocks noChangeAspect="1"/>
          </p:cNvPicPr>
          <p:nvPr/>
        </p:nvPicPr>
        <p:blipFill>
          <a:blip r:embed="rId4"/>
          <a:stretch>
            <a:fillRect/>
          </a:stretch>
        </p:blipFill>
        <p:spPr>
          <a:xfrm>
            <a:off x="8394464" y="3677552"/>
            <a:ext cx="3797536" cy="3038029"/>
          </a:xfrm>
          <a:prstGeom prst="rect">
            <a:avLst/>
          </a:prstGeom>
        </p:spPr>
      </p:pic>
      <p:sp>
        <p:nvSpPr>
          <p:cNvPr id="9" name="Rectangle 1">
            <a:extLst>
              <a:ext uri="{FF2B5EF4-FFF2-40B4-BE49-F238E27FC236}">
                <a16:creationId xmlns:a16="http://schemas.microsoft.com/office/drawing/2014/main" id="{6AD6C496-EC3D-1A19-B3DF-D8FB66E7EE7B}"/>
              </a:ext>
            </a:extLst>
          </p:cNvPr>
          <p:cNvSpPr>
            <a:spLocks noChangeArrowheads="1"/>
          </p:cNvSpPr>
          <p:nvPr/>
        </p:nvSpPr>
        <p:spPr bwMode="auto">
          <a:xfrm>
            <a:off x="499729" y="1674674"/>
            <a:ext cx="103773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combination of (a2, a5, a6) (second plot) shows improved separation compared to the first plot. This suggests that a5 and a6 contribute to clearer boundaries between clusters.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(a2, a4, a6) combination (third plot) indicates significant overlap, especially near the cluster boundaries, highlighting that a4 may not significantly enhance cluster differentiation. </a:t>
            </a:r>
          </a:p>
        </p:txBody>
      </p:sp>
    </p:spTree>
    <p:extLst>
      <p:ext uri="{BB962C8B-B14F-4D97-AF65-F5344CB8AC3E}">
        <p14:creationId xmlns:p14="http://schemas.microsoft.com/office/powerpoint/2010/main" val="239448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77D44E-1D19-EF20-AD19-F85DBD60627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BB27AD-8B13-39FA-E9F2-C8AA0899D5C0}"/>
              </a:ext>
            </a:extLst>
          </p:cNvPr>
          <p:cNvSpPr txBox="1"/>
          <p:nvPr/>
        </p:nvSpPr>
        <p:spPr>
          <a:xfrm>
            <a:off x="265813" y="112472"/>
            <a:ext cx="9795637" cy="1104857"/>
          </a:xfrm>
          <a:prstGeom prst="rect">
            <a:avLst/>
          </a:prstGeom>
        </p:spPr>
        <p:txBody>
          <a:bodyPr vert="horz" lIns="91440" tIns="45720" rIns="91440" bIns="45720" rtlCol="0" anchor="b">
            <a:normAutofit/>
          </a:bodyPr>
          <a:lstStyle/>
          <a:p>
            <a:pPr marL="457200" lvl="1" algn="ctr">
              <a:lnSpc>
                <a:spcPct val="90000"/>
              </a:lnSpc>
              <a:spcBef>
                <a:spcPct val="0"/>
              </a:spcBef>
              <a:spcAft>
                <a:spcPts val="600"/>
              </a:spcAft>
              <a:buClr>
                <a:schemeClr val="dk1"/>
              </a:buClr>
              <a:buSzPts val="2400"/>
            </a:pPr>
            <a:r>
              <a:rPr lang="en-US" sz="5200" kern="1200" dirty="0">
                <a:solidFill>
                  <a:schemeClr val="tx1"/>
                </a:solidFill>
                <a:latin typeface="+mj-lt"/>
                <a:ea typeface="+mj-ea"/>
                <a:cs typeface="+mj-cs"/>
              </a:rPr>
              <a:t>Clustering examples for M2:</a:t>
            </a:r>
          </a:p>
        </p:txBody>
      </p:sp>
      <p:pic>
        <p:nvPicPr>
          <p:cNvPr id="7" name="Picture 6" descr="A graph of a graph with red and green dots&#10;&#10;Description automatically generated">
            <a:extLst>
              <a:ext uri="{FF2B5EF4-FFF2-40B4-BE49-F238E27FC236}">
                <a16:creationId xmlns:a16="http://schemas.microsoft.com/office/drawing/2014/main" id="{F3F41DD6-5015-9AB8-7E37-5C53A2E26B53}"/>
              </a:ext>
            </a:extLst>
          </p:cNvPr>
          <p:cNvPicPr>
            <a:picLocks noChangeAspect="1"/>
          </p:cNvPicPr>
          <p:nvPr/>
        </p:nvPicPr>
        <p:blipFill>
          <a:blip r:embed="rId2"/>
          <a:stretch>
            <a:fillRect/>
          </a:stretch>
        </p:blipFill>
        <p:spPr>
          <a:xfrm>
            <a:off x="4496696" y="3786637"/>
            <a:ext cx="3797536" cy="3038029"/>
          </a:xfrm>
          <a:prstGeom prst="rect">
            <a:avLst/>
          </a:prstGeom>
        </p:spPr>
      </p:pic>
      <p:pic>
        <p:nvPicPr>
          <p:cNvPr id="5" name="Picture 4" descr="A graph of a graph with red and green dots&#10;&#10;Description automatically generated">
            <a:extLst>
              <a:ext uri="{FF2B5EF4-FFF2-40B4-BE49-F238E27FC236}">
                <a16:creationId xmlns:a16="http://schemas.microsoft.com/office/drawing/2014/main" id="{2C026432-F619-6925-C0B4-E2CA02E4A7CC}"/>
              </a:ext>
            </a:extLst>
          </p:cNvPr>
          <p:cNvPicPr>
            <a:picLocks noChangeAspect="1"/>
          </p:cNvPicPr>
          <p:nvPr/>
        </p:nvPicPr>
        <p:blipFill>
          <a:blip r:embed="rId3"/>
          <a:stretch>
            <a:fillRect/>
          </a:stretch>
        </p:blipFill>
        <p:spPr>
          <a:xfrm>
            <a:off x="8323769" y="3715478"/>
            <a:ext cx="3797536" cy="3038029"/>
          </a:xfrm>
          <a:prstGeom prst="rect">
            <a:avLst/>
          </a:prstGeom>
        </p:spPr>
      </p:pic>
      <p:sp>
        <p:nvSpPr>
          <p:cNvPr id="10" name="Rectangle 1">
            <a:extLst>
              <a:ext uri="{FF2B5EF4-FFF2-40B4-BE49-F238E27FC236}">
                <a16:creationId xmlns:a16="http://schemas.microsoft.com/office/drawing/2014/main" id="{1B2AEC76-9783-3800-AE20-994432039E45}"/>
              </a:ext>
            </a:extLst>
          </p:cNvPr>
          <p:cNvSpPr>
            <a:spLocks noChangeArrowheads="1"/>
          </p:cNvSpPr>
          <p:nvPr/>
        </p:nvSpPr>
        <p:spPr bwMode="auto">
          <a:xfrm>
            <a:off x="265813" y="1727740"/>
            <a:ext cx="1051205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the (a2, a3, a6) combination (third plot), the clusters demonstrate more compact and well-defined structures compared to the (a2, a4, a7) and (a2, a3, a7) combinations.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inclusion of a6 in the third plot appears to contribute to tighter clusters, indicating its potential importance for distinguishing between groups.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descr="A screen shot of a graph&#10;&#10;Description automatically generated">
            <a:extLst>
              <a:ext uri="{FF2B5EF4-FFF2-40B4-BE49-F238E27FC236}">
                <a16:creationId xmlns:a16="http://schemas.microsoft.com/office/drawing/2014/main" id="{DC3347E2-A027-FF37-2A8C-47E221185FCC}"/>
              </a:ext>
            </a:extLst>
          </p:cNvPr>
          <p:cNvPicPr>
            <a:picLocks noChangeAspect="1"/>
          </p:cNvPicPr>
          <p:nvPr/>
        </p:nvPicPr>
        <p:blipFill>
          <a:blip r:embed="rId4"/>
          <a:stretch>
            <a:fillRect/>
          </a:stretch>
        </p:blipFill>
        <p:spPr>
          <a:xfrm>
            <a:off x="669624" y="3753303"/>
            <a:ext cx="3797536" cy="3038029"/>
          </a:xfrm>
          <a:prstGeom prst="rect">
            <a:avLst/>
          </a:prstGeom>
        </p:spPr>
      </p:pic>
    </p:spTree>
    <p:extLst>
      <p:ext uri="{BB962C8B-B14F-4D97-AF65-F5344CB8AC3E}">
        <p14:creationId xmlns:p14="http://schemas.microsoft.com/office/powerpoint/2010/main" val="79378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E2F26-9026-7A95-3D71-7194A39C15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D295EB-FB11-6401-E5DE-153605A54749}"/>
              </a:ext>
            </a:extLst>
          </p:cNvPr>
          <p:cNvSpPr txBox="1"/>
          <p:nvPr/>
        </p:nvSpPr>
        <p:spPr>
          <a:xfrm>
            <a:off x="0" y="688769"/>
            <a:ext cx="8780206" cy="590931"/>
          </a:xfrm>
          <a:prstGeom prst="rect">
            <a:avLst/>
          </a:prstGeom>
          <a:noFill/>
        </p:spPr>
        <p:txBody>
          <a:bodyPr wrap="square">
            <a:spAutoFit/>
          </a:bodyPr>
          <a:lstStyle/>
          <a:p>
            <a:pPr marL="457200" lvl="1" algn="l" rtl="0">
              <a:lnSpc>
                <a:spcPct val="90000"/>
              </a:lnSpc>
              <a:spcBef>
                <a:spcPts val="500"/>
              </a:spcBef>
              <a:spcAft>
                <a:spcPts val="0"/>
              </a:spcAft>
              <a:buClr>
                <a:schemeClr val="dk1"/>
              </a:buClr>
              <a:buSzPts val="2400"/>
            </a:pPr>
            <a:r>
              <a:rPr lang="en-US" sz="3600" dirty="0"/>
              <a:t>Worst Clustering examples:</a:t>
            </a:r>
          </a:p>
        </p:txBody>
      </p:sp>
      <p:pic>
        <p:nvPicPr>
          <p:cNvPr id="8" name="Picture 7" descr="A screen shot of a graph&#10;&#10;Description automatically generated">
            <a:extLst>
              <a:ext uri="{FF2B5EF4-FFF2-40B4-BE49-F238E27FC236}">
                <a16:creationId xmlns:a16="http://schemas.microsoft.com/office/drawing/2014/main" id="{9F256BE2-86D1-D1B5-43F2-8EFF952E0B21}"/>
              </a:ext>
            </a:extLst>
          </p:cNvPr>
          <p:cNvPicPr>
            <a:picLocks noChangeAspect="1"/>
          </p:cNvPicPr>
          <p:nvPr/>
        </p:nvPicPr>
        <p:blipFill>
          <a:blip r:embed="rId2"/>
          <a:stretch>
            <a:fillRect/>
          </a:stretch>
        </p:blipFill>
        <p:spPr>
          <a:xfrm>
            <a:off x="3901005" y="3695077"/>
            <a:ext cx="3733782" cy="2987026"/>
          </a:xfrm>
          <a:prstGeom prst="rect">
            <a:avLst/>
          </a:prstGeom>
        </p:spPr>
      </p:pic>
      <p:sp>
        <p:nvSpPr>
          <p:cNvPr id="12" name="TextBox 11">
            <a:extLst>
              <a:ext uri="{FF2B5EF4-FFF2-40B4-BE49-F238E27FC236}">
                <a16:creationId xmlns:a16="http://schemas.microsoft.com/office/drawing/2014/main" id="{C64E9702-F7A7-72F5-6BF4-22F4FCAC1711}"/>
              </a:ext>
            </a:extLst>
          </p:cNvPr>
          <p:cNvSpPr txBox="1"/>
          <p:nvPr/>
        </p:nvSpPr>
        <p:spPr>
          <a:xfrm>
            <a:off x="889722" y="1889740"/>
            <a:ext cx="8700846" cy="10218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Noticeable overlap, indicating weaker clustering performance for certain feature sets.</a:t>
            </a:r>
          </a:p>
          <a:p>
            <a:pPr marL="285750" indent="-285750">
              <a:lnSpc>
                <a:spcPct val="150000"/>
              </a:lnSpc>
              <a:buFont typeface="Arial" panose="020B0604020202020204" pitchFamily="34" charset="0"/>
              <a:buChar char="•"/>
            </a:pPr>
            <a:r>
              <a:rPr lang="en-US" dirty="0"/>
              <a:t>Feature combinations (e.g., a4, a6, and a7 in the middle plot) contribute more effectively to distinguishing clusters, whereas others (e.g., a3, a4, and a5 in the left plot) result in less separation.</a:t>
            </a:r>
          </a:p>
        </p:txBody>
      </p:sp>
      <p:pic>
        <p:nvPicPr>
          <p:cNvPr id="14" name="Picture 13" descr="A screen shot of a graph&#10;&#10;Description automatically generated">
            <a:extLst>
              <a:ext uri="{FF2B5EF4-FFF2-40B4-BE49-F238E27FC236}">
                <a16:creationId xmlns:a16="http://schemas.microsoft.com/office/drawing/2014/main" id="{B0B98F48-B175-E6CC-ED90-862A4311C1BF}"/>
              </a:ext>
            </a:extLst>
          </p:cNvPr>
          <p:cNvPicPr>
            <a:picLocks noChangeAspect="1"/>
          </p:cNvPicPr>
          <p:nvPr/>
        </p:nvPicPr>
        <p:blipFill>
          <a:blip r:embed="rId3"/>
          <a:stretch>
            <a:fillRect/>
          </a:stretch>
        </p:blipFill>
        <p:spPr>
          <a:xfrm>
            <a:off x="167222" y="3695077"/>
            <a:ext cx="3733783" cy="2987027"/>
          </a:xfrm>
          <a:prstGeom prst="rect">
            <a:avLst/>
          </a:prstGeom>
        </p:spPr>
      </p:pic>
      <p:pic>
        <p:nvPicPr>
          <p:cNvPr id="16" name="Picture 15" descr="A screen shot of a graph&#10;&#10;Description automatically generated">
            <a:extLst>
              <a:ext uri="{FF2B5EF4-FFF2-40B4-BE49-F238E27FC236}">
                <a16:creationId xmlns:a16="http://schemas.microsoft.com/office/drawing/2014/main" id="{DA5B8C4B-25DA-BD15-48FD-B9CC75A34D21}"/>
              </a:ext>
            </a:extLst>
          </p:cNvPr>
          <p:cNvPicPr>
            <a:picLocks noChangeAspect="1"/>
          </p:cNvPicPr>
          <p:nvPr/>
        </p:nvPicPr>
        <p:blipFill>
          <a:blip r:embed="rId4"/>
          <a:stretch>
            <a:fillRect/>
          </a:stretch>
        </p:blipFill>
        <p:spPr>
          <a:xfrm>
            <a:off x="7381211" y="3695076"/>
            <a:ext cx="3733783" cy="2987027"/>
          </a:xfrm>
          <a:prstGeom prst="rect">
            <a:avLst/>
          </a:prstGeom>
        </p:spPr>
      </p:pic>
    </p:spTree>
    <p:extLst>
      <p:ext uri="{BB962C8B-B14F-4D97-AF65-F5344CB8AC3E}">
        <p14:creationId xmlns:p14="http://schemas.microsoft.com/office/powerpoint/2010/main" val="413950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Problem Definition</a:t>
            </a:r>
            <a:endParaRPr/>
          </a:p>
        </p:txBody>
      </p:sp>
      <p:sp>
        <p:nvSpPr>
          <p:cNvPr id="116" name="Google Shape;11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a:lnSpc>
                <a:spcPct val="150000"/>
              </a:lnSpc>
              <a:spcBef>
                <a:spcPts val="0"/>
              </a:spcBef>
              <a:buSzPts val="2800"/>
              <a:buNone/>
            </a:pPr>
            <a:r>
              <a:rPr lang="en-US" sz="2000" dirty="0"/>
              <a:t>The objective of this project is to develop a modular and scalable pipeline for preprocessing and feature extraction from EEG data, leveraging advanced signal processing techniques. The pipeline integrates clustering algorithms such as k-means, hierarchical, and DBSCAN, with evaluation metrics including cohesion, separation, silhouette scores, and Davies-Bouldin index to ensure robust, reproducible, and interpretable exploratory analysis. The project aims to facilitate insights into EEG patterns and their applications in neuroscience and machine learning.</a:t>
            </a:r>
            <a:endParaRPr sz="4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488CD4-1D82-140C-D5EC-3321734DD5DE}"/>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704451-AA7B-F6EC-A274-C0690C807544}"/>
              </a:ext>
            </a:extLst>
          </p:cNvPr>
          <p:cNvSpPr txBox="1"/>
          <p:nvPr/>
        </p:nvSpPr>
        <p:spPr>
          <a:xfrm>
            <a:off x="596602" y="0"/>
            <a:ext cx="9795637" cy="1104857"/>
          </a:xfrm>
          <a:prstGeom prst="rect">
            <a:avLst/>
          </a:prstGeom>
        </p:spPr>
        <p:txBody>
          <a:bodyPr vert="horz" lIns="91440" tIns="45720" rIns="91440" bIns="45720" rtlCol="0" anchor="b">
            <a:normAutofit/>
          </a:bodyPr>
          <a:lstStyle/>
          <a:p>
            <a:pPr marL="457200" lvl="1" algn="ctr">
              <a:lnSpc>
                <a:spcPct val="90000"/>
              </a:lnSpc>
              <a:spcBef>
                <a:spcPct val="0"/>
              </a:spcBef>
              <a:spcAft>
                <a:spcPts val="600"/>
              </a:spcAft>
              <a:buClr>
                <a:schemeClr val="dk1"/>
              </a:buClr>
              <a:buSzPts val="2400"/>
            </a:pPr>
            <a:r>
              <a:rPr lang="en-US" sz="5200" kern="1200" dirty="0">
                <a:solidFill>
                  <a:schemeClr val="tx1"/>
                </a:solidFill>
                <a:latin typeface="+mj-lt"/>
                <a:ea typeface="+mj-ea"/>
                <a:cs typeface="+mj-cs"/>
              </a:rPr>
              <a:t>Clustering with PCA</a:t>
            </a:r>
          </a:p>
        </p:txBody>
      </p:sp>
      <p:pic>
        <p:nvPicPr>
          <p:cNvPr id="8" name="Picture 7" descr="A graph of a diagram&#10;&#10;Description automatically generated with medium confidence">
            <a:extLst>
              <a:ext uri="{FF2B5EF4-FFF2-40B4-BE49-F238E27FC236}">
                <a16:creationId xmlns:a16="http://schemas.microsoft.com/office/drawing/2014/main" id="{1533E331-33E9-2146-A52C-80F43BADD6BB}"/>
              </a:ext>
            </a:extLst>
          </p:cNvPr>
          <p:cNvPicPr>
            <a:picLocks noChangeAspect="1"/>
          </p:cNvPicPr>
          <p:nvPr/>
        </p:nvPicPr>
        <p:blipFill>
          <a:blip r:embed="rId2"/>
          <a:stretch>
            <a:fillRect/>
          </a:stretch>
        </p:blipFill>
        <p:spPr>
          <a:xfrm>
            <a:off x="199085" y="3601878"/>
            <a:ext cx="3797536" cy="3038029"/>
          </a:xfrm>
          <a:prstGeom prst="rect">
            <a:avLst/>
          </a:prstGeom>
        </p:spPr>
      </p:pic>
      <p:pic>
        <p:nvPicPr>
          <p:cNvPr id="4" name="Picture 3" descr="A diagram of a graph&#10;&#10;Description automatically generated">
            <a:extLst>
              <a:ext uri="{FF2B5EF4-FFF2-40B4-BE49-F238E27FC236}">
                <a16:creationId xmlns:a16="http://schemas.microsoft.com/office/drawing/2014/main" id="{78A0C94D-6D2B-22D8-F504-3677DE14FB0A}"/>
              </a:ext>
            </a:extLst>
          </p:cNvPr>
          <p:cNvPicPr>
            <a:picLocks noChangeAspect="1"/>
          </p:cNvPicPr>
          <p:nvPr/>
        </p:nvPicPr>
        <p:blipFill>
          <a:blip r:embed="rId3"/>
          <a:stretch>
            <a:fillRect/>
          </a:stretch>
        </p:blipFill>
        <p:spPr>
          <a:xfrm>
            <a:off x="4195707" y="3601879"/>
            <a:ext cx="3797536" cy="303802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24BC3EAF-8B7C-6FB7-E26E-2C7E4B5982AF}"/>
              </a:ext>
            </a:extLst>
          </p:cNvPr>
          <p:cNvPicPr>
            <a:picLocks noChangeAspect="1"/>
          </p:cNvPicPr>
          <p:nvPr/>
        </p:nvPicPr>
        <p:blipFill>
          <a:blip r:embed="rId4"/>
          <a:stretch>
            <a:fillRect/>
          </a:stretch>
        </p:blipFill>
        <p:spPr>
          <a:xfrm>
            <a:off x="8191168" y="3601879"/>
            <a:ext cx="3797536" cy="3038029"/>
          </a:xfrm>
          <a:prstGeom prst="rect">
            <a:avLst/>
          </a:prstGeom>
        </p:spPr>
      </p:pic>
      <p:sp>
        <p:nvSpPr>
          <p:cNvPr id="9" name="Rectangle 1">
            <a:extLst>
              <a:ext uri="{FF2B5EF4-FFF2-40B4-BE49-F238E27FC236}">
                <a16:creationId xmlns:a16="http://schemas.microsoft.com/office/drawing/2014/main" id="{E3CA4222-EDD5-2A50-EA21-C01D5A550067}"/>
              </a:ext>
            </a:extLst>
          </p:cNvPr>
          <p:cNvSpPr>
            <a:spLocks noChangeArrowheads="1"/>
          </p:cNvSpPr>
          <p:nvPr/>
        </p:nvSpPr>
        <p:spPr bwMode="auto">
          <a:xfrm>
            <a:off x="348916" y="1501795"/>
            <a:ext cx="1086818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n-lt"/>
              </a:rPr>
              <a:t>1. Separation of Clusters</a:t>
            </a:r>
            <a:r>
              <a:rPr kumimoji="0" lang="en-US" altLang="en-US" sz="1800" b="0"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In all three datasets (M1, M2, and </a:t>
            </a:r>
            <a:r>
              <a:rPr kumimoji="0" lang="en-US" altLang="en-US" sz="1800" b="0" i="0" u="none" strike="noStrike" cap="none" normalizeH="0" baseline="0" dirty="0" err="1">
                <a:ln>
                  <a:noFill/>
                </a:ln>
                <a:solidFill>
                  <a:schemeClr val="tx1"/>
                </a:solidFill>
                <a:effectLst/>
                <a:latin typeface="+mn-lt"/>
              </a:rPr>
              <a:t>CPz</a:t>
            </a:r>
            <a:r>
              <a:rPr kumimoji="0" lang="en-US" altLang="en-US" sz="1800" b="0" i="0" u="none" strike="noStrike" cap="none" normalizeH="0" baseline="0" dirty="0">
                <a:ln>
                  <a:noFill/>
                </a:ln>
                <a:solidFill>
                  <a:schemeClr val="tx1"/>
                </a:solidFill>
                <a:effectLst/>
                <a:latin typeface="+mn-lt"/>
              </a:rPr>
              <a:t>), clusters C1 (red) and C2 (green) show a noticeable separation in the PCA space. However, the degree of separation varies between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For TrainValidateData_M2.csv, the red cluster dominates the distribution, with fewer green points, indicating a potential imbalance or less distinguishable clusters.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273640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570C5C-F991-8DC1-380C-2FDF5CD4DEE5}"/>
              </a:ext>
            </a:extLst>
          </p:cNvPr>
          <p:cNvSpPr txBox="1"/>
          <p:nvPr/>
        </p:nvSpPr>
        <p:spPr>
          <a:xfrm>
            <a:off x="1198181" y="0"/>
            <a:ext cx="9795637" cy="1104857"/>
          </a:xfrm>
          <a:prstGeom prst="rect">
            <a:avLst/>
          </a:prstGeom>
        </p:spPr>
        <p:txBody>
          <a:bodyPr vert="horz" lIns="91440" tIns="45720" rIns="91440" bIns="45720" rtlCol="0" anchor="b">
            <a:normAutofit/>
          </a:bodyPr>
          <a:lstStyle/>
          <a:p>
            <a:pPr marL="457200" lvl="1" algn="ctr">
              <a:lnSpc>
                <a:spcPct val="90000"/>
              </a:lnSpc>
              <a:spcBef>
                <a:spcPct val="0"/>
              </a:spcBef>
              <a:spcAft>
                <a:spcPts val="600"/>
              </a:spcAft>
              <a:buClr>
                <a:schemeClr val="dk1"/>
              </a:buClr>
              <a:buSzPts val="2400"/>
            </a:pPr>
            <a:r>
              <a:rPr lang="en-US" sz="5200" kern="1200" dirty="0">
                <a:solidFill>
                  <a:schemeClr val="tx1"/>
                </a:solidFill>
                <a:latin typeface="+mj-lt"/>
                <a:ea typeface="+mj-ea"/>
                <a:cs typeface="+mj-cs"/>
              </a:rPr>
              <a:t>Clustering with PCA</a:t>
            </a:r>
          </a:p>
        </p:txBody>
      </p:sp>
      <p:sp>
        <p:nvSpPr>
          <p:cNvPr id="3" name="Rectangle 1">
            <a:extLst>
              <a:ext uri="{FF2B5EF4-FFF2-40B4-BE49-F238E27FC236}">
                <a16:creationId xmlns:a16="http://schemas.microsoft.com/office/drawing/2014/main" id="{941EA745-B01F-9A54-EC2D-A6DAD38EB06D}"/>
              </a:ext>
            </a:extLst>
          </p:cNvPr>
          <p:cNvSpPr>
            <a:spLocks noChangeArrowheads="1"/>
          </p:cNvSpPr>
          <p:nvPr/>
        </p:nvSpPr>
        <p:spPr bwMode="auto">
          <a:xfrm rot="10800000" flipV="1">
            <a:off x="505326" y="1564559"/>
            <a:ext cx="1115327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n-lt"/>
              </a:rPr>
              <a:t>2. Cluster Compactness</a:t>
            </a:r>
            <a:r>
              <a:rPr kumimoji="0" lang="en-US" altLang="en-US" sz="1800" b="0" i="0" u="none" strike="noStrike" cap="none" normalizeH="0" baseline="0" dirty="0">
                <a:ln>
                  <a:noFill/>
                </a:ln>
                <a:solidFill>
                  <a:schemeClr val="tx1"/>
                </a:solidFill>
                <a:effectLst/>
                <a:latin typeface="+mn-l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The TrainValidateData_CPz.csv visualization shows relatively compact and well-separated clusters, suggesting better-defined groupings.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The TrainValidateData_M1.csv plot displays more overlap between clusters, which could indicate challenges in distinguishing data points based on the chosen features.</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n-lt"/>
              </a:rPr>
              <a:t>3. Insights from PCA</a:t>
            </a:r>
            <a:r>
              <a:rPr kumimoji="0" lang="en-US" altLang="en-US" sz="1800" b="0" i="0" u="none" strike="noStrike" cap="none" normalizeH="0" baseline="0" dirty="0">
                <a:ln>
                  <a:noFill/>
                </a:ln>
                <a:solidFill>
                  <a:schemeClr val="tx1"/>
                </a:solidFill>
                <a:effectLst/>
                <a:latin typeface="+mn-l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rPr>
              <a:t>PCA highlights the main variance in the datasets. The variations among these plots suggest differences in data complexity or the relationships between original features across the datasets.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mn-lt"/>
              </a:rPr>
              <a:t>Conclusion: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rPr>
              <a:t>The PCA-based clustering is effective for visualizing separability, with </a:t>
            </a:r>
            <a:r>
              <a:rPr kumimoji="0" lang="en-US" altLang="en-US" sz="1800" b="0" i="0" u="none" strike="noStrike" cap="none" normalizeH="0" baseline="0" dirty="0" err="1">
                <a:ln>
                  <a:noFill/>
                </a:ln>
                <a:solidFill>
                  <a:schemeClr val="tx1"/>
                </a:solidFill>
                <a:effectLst/>
                <a:latin typeface="+mn-lt"/>
              </a:rPr>
              <a:t>CPz</a:t>
            </a:r>
            <a:r>
              <a:rPr kumimoji="0" lang="en-US" altLang="en-US" sz="1800" b="0" i="0" u="none" strike="noStrike" cap="none" normalizeH="0" baseline="0" dirty="0">
                <a:ln>
                  <a:noFill/>
                </a:ln>
                <a:solidFill>
                  <a:schemeClr val="tx1"/>
                </a:solidFill>
                <a:effectLst/>
                <a:latin typeface="+mn-lt"/>
              </a:rPr>
              <a:t> appearing to have the most well-separated clusters, while M2 shows significant dominance by one cluster. Additional fine-tuning of feature selection or clustering parameters could improve cluster quality in datasets like M1 and M2.</a:t>
            </a:r>
          </a:p>
        </p:txBody>
      </p:sp>
    </p:spTree>
    <p:extLst>
      <p:ext uri="{BB962C8B-B14F-4D97-AF65-F5344CB8AC3E}">
        <p14:creationId xmlns:p14="http://schemas.microsoft.com/office/powerpoint/2010/main" val="3834747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8"/>
          <p:cNvPicPr preferRelativeResize="0"/>
          <p:nvPr/>
        </p:nvPicPr>
        <p:blipFill>
          <a:blip r:embed="rId3">
            <a:alphaModFix/>
          </a:blip>
          <a:stretch>
            <a:fillRect/>
          </a:stretch>
        </p:blipFill>
        <p:spPr>
          <a:xfrm>
            <a:off x="0" y="0"/>
            <a:ext cx="12032166"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FA36E5-3066-9A7D-0634-B98AD3067C94}"/>
              </a:ext>
            </a:extLst>
          </p:cNvPr>
          <p:cNvSpPr txBox="1"/>
          <p:nvPr/>
        </p:nvSpPr>
        <p:spPr>
          <a:xfrm>
            <a:off x="1555080" y="231122"/>
            <a:ext cx="9441783" cy="769441"/>
          </a:xfrm>
          <a:prstGeom prst="rect">
            <a:avLst/>
          </a:prstGeom>
          <a:noFill/>
        </p:spPr>
        <p:txBody>
          <a:bodyPr wrap="square">
            <a:spAutoFit/>
          </a:bodyPr>
          <a:lstStyle/>
          <a:p>
            <a:r>
              <a:rPr lang="en-US" sz="4400" dirty="0"/>
              <a:t>Hierarchical Clustering Visualization</a:t>
            </a:r>
          </a:p>
        </p:txBody>
      </p:sp>
      <p:sp>
        <p:nvSpPr>
          <p:cNvPr id="4" name="Rectangle 1">
            <a:extLst>
              <a:ext uri="{FF2B5EF4-FFF2-40B4-BE49-F238E27FC236}">
                <a16:creationId xmlns:a16="http://schemas.microsoft.com/office/drawing/2014/main" id="{2D8E61A9-BA31-F14A-83F9-A42FF8DA113E}"/>
              </a:ext>
            </a:extLst>
          </p:cNvPr>
          <p:cNvSpPr>
            <a:spLocks noChangeArrowheads="1"/>
          </p:cNvSpPr>
          <p:nvPr/>
        </p:nvSpPr>
        <p:spPr bwMode="auto">
          <a:xfrm>
            <a:off x="258679" y="1312551"/>
            <a:ext cx="11674642"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Hierarchical Clustering Visualization</a:t>
            </a:r>
            <a:r>
              <a:rPr kumimoji="0" lang="en-US" altLang="en-US" sz="1800" b="0" i="0" u="none" strike="noStrike" cap="none" normalizeH="0" baseline="0" dirty="0">
                <a:ln>
                  <a:noFill/>
                </a:ln>
                <a:solidFill>
                  <a:schemeClr val="tx1"/>
                </a:solidFill>
                <a:effectLst/>
                <a:latin typeface="Arial" panose="020B0604020202020204" pitchFamily="34" charset="0"/>
              </a:rPr>
              <a:t>: The dendrogram represents the hierarchical clustering of data points, showing the process of merging clusters based on their distance.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Cluster Structure</a:t>
            </a:r>
            <a:r>
              <a:rPr kumimoji="0" lang="en-US" altLang="en-US" sz="1800" b="0" i="0" u="none" strike="noStrike" cap="none" normalizeH="0" baseline="0" dirty="0">
                <a:ln>
                  <a:noFill/>
                </a:ln>
                <a:solidFill>
                  <a:schemeClr val="tx1"/>
                </a:solidFill>
                <a:effectLst/>
                <a:latin typeface="Arial" panose="020B0604020202020204" pitchFamily="34" charset="0"/>
              </a:rPr>
              <a:t>: The orange and green branches highlight distinct groups in the data, with the height of the branches indicating the distance at which clusters were merged.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Cutoff Threshold</a:t>
            </a:r>
            <a:r>
              <a:rPr kumimoji="0" lang="en-US" altLang="en-US" sz="1800" b="0" i="0" u="none" strike="noStrike" cap="none" normalizeH="0" baseline="0" dirty="0">
                <a:ln>
                  <a:noFill/>
                </a:ln>
                <a:solidFill>
                  <a:schemeClr val="tx1"/>
                </a:solidFill>
                <a:effectLst/>
                <a:latin typeface="Arial" panose="020B0604020202020204" pitchFamily="34" charset="0"/>
              </a:rPr>
              <a:t>: The large blue branch suggests the optimal point to cut the dendrogram and form clusters, dividing the data into two main groups for analysis.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Subcluster Density</a:t>
            </a:r>
            <a:r>
              <a:rPr kumimoji="0" lang="en-US" altLang="en-US" sz="1800" b="0" i="0" u="none" strike="noStrike" cap="none" normalizeH="0" baseline="0" dirty="0">
                <a:ln>
                  <a:noFill/>
                </a:ln>
                <a:solidFill>
                  <a:schemeClr val="tx1"/>
                </a:solidFill>
                <a:effectLst/>
                <a:latin typeface="Arial" panose="020B0604020202020204" pitchFamily="34" charset="0"/>
              </a:rPr>
              <a:t>: Within the two major clusters, smaller subclusters are observed with varying branch lengths. Shorter branches indicate tightly packed data points, while longer branches represent more spread-out subgroups.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Optimal Threshold</a:t>
            </a:r>
            <a:r>
              <a:rPr kumimoji="0" lang="en-US" altLang="en-US" sz="1800" b="0" i="0" u="none" strike="noStrike" cap="none" normalizeH="0" baseline="0" dirty="0">
                <a:ln>
                  <a:noFill/>
                </a:ln>
                <a:solidFill>
                  <a:schemeClr val="tx1"/>
                </a:solidFill>
                <a:effectLst/>
                <a:latin typeface="Arial" panose="020B0604020202020204" pitchFamily="34" charset="0"/>
              </a:rPr>
              <a:t>: Based on the dendrogram, the optimal cutoff for clustering can be set at around a height of 50, where two clear clusters emerge. This threshold balances granularity and separation effectively.</a:t>
            </a:r>
          </a:p>
        </p:txBody>
      </p:sp>
    </p:spTree>
    <p:extLst>
      <p:ext uri="{BB962C8B-B14F-4D97-AF65-F5344CB8AC3E}">
        <p14:creationId xmlns:p14="http://schemas.microsoft.com/office/powerpoint/2010/main" val="429228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Data Preprocessing</a:t>
            </a:r>
            <a:endParaRPr sz="2800" dirty="0"/>
          </a:p>
        </p:txBody>
      </p:sp>
      <p:sp>
        <p:nvSpPr>
          <p:cNvPr id="122" name="Google Shape;122;p19"/>
          <p:cNvSpPr txBox="1">
            <a:spLocks noGrp="1"/>
          </p:cNvSpPr>
          <p:nvPr>
            <p:ph type="body" idx="1"/>
          </p:nvPr>
        </p:nvSpPr>
        <p:spPr>
          <a:xfrm>
            <a:off x="838200" y="2384775"/>
            <a:ext cx="10515600" cy="4351200"/>
          </a:xfrm>
          <a:prstGeom prst="rect">
            <a:avLst/>
          </a:prstGeom>
          <a:noFill/>
          <a:ln>
            <a:noFill/>
          </a:ln>
        </p:spPr>
        <p:txBody>
          <a:bodyPr spcFirstLastPara="1" wrap="square" lIns="91425" tIns="45700" rIns="91425" bIns="45700" anchor="t" anchorCtr="0">
            <a:normAutofit/>
          </a:bodyPr>
          <a:lstStyle/>
          <a:p>
            <a:pPr marL="228600" lvl="0" indent="-266700" algn="l" rtl="0">
              <a:lnSpc>
                <a:spcPct val="150000"/>
              </a:lnSpc>
              <a:spcBef>
                <a:spcPts val="0"/>
              </a:spcBef>
              <a:spcAft>
                <a:spcPts val="0"/>
              </a:spcAft>
              <a:buSzPts val="2400"/>
              <a:buFont typeface="Noto Sans Symbols"/>
              <a:buChar char="•"/>
            </a:pPr>
            <a:r>
              <a:rPr lang="en-US" sz="2400" b="1" dirty="0"/>
              <a:t>Notch Filtering</a:t>
            </a:r>
            <a:r>
              <a:rPr lang="en-US" sz="2400" dirty="0"/>
              <a:t>: Removes powerline interference (60 Hz and harmonics).</a:t>
            </a:r>
            <a:endParaRPr sz="2400" dirty="0"/>
          </a:p>
          <a:p>
            <a:pPr marL="228600" lvl="0" indent="-266700" algn="l" rtl="0">
              <a:lnSpc>
                <a:spcPct val="150000"/>
              </a:lnSpc>
              <a:spcBef>
                <a:spcPts val="500"/>
              </a:spcBef>
              <a:spcAft>
                <a:spcPts val="0"/>
              </a:spcAft>
              <a:buSzPts val="2400"/>
              <a:buFont typeface="Noto Sans Symbols"/>
              <a:buChar char="•"/>
            </a:pPr>
            <a:r>
              <a:rPr lang="en-US" sz="2400" b="1" dirty="0"/>
              <a:t>Impedance Filtering</a:t>
            </a:r>
            <a:r>
              <a:rPr lang="en-US" sz="2400" dirty="0"/>
              <a:t>: Filters noise caused by impedance mismatch.</a:t>
            </a:r>
            <a:endParaRPr sz="2400" dirty="0"/>
          </a:p>
          <a:p>
            <a:pPr marL="228600" lvl="0" indent="-266700" algn="l" rtl="0">
              <a:lnSpc>
                <a:spcPct val="150000"/>
              </a:lnSpc>
              <a:spcBef>
                <a:spcPts val="500"/>
              </a:spcBef>
              <a:spcAft>
                <a:spcPts val="0"/>
              </a:spcAft>
              <a:buSzPts val="2400"/>
              <a:buFont typeface="Noto Sans Symbols"/>
              <a:buChar char="•"/>
            </a:pPr>
            <a:r>
              <a:rPr lang="en-US" sz="2400" b="1" dirty="0"/>
              <a:t>Bandpass Filtering</a:t>
            </a:r>
            <a:r>
              <a:rPr lang="en-US" sz="2400" dirty="0"/>
              <a:t>: Retains frequencies between 0.5 Hz and 32 Hz.</a:t>
            </a:r>
            <a:endParaRPr sz="2400" dirty="0"/>
          </a:p>
          <a:p>
            <a:pPr marL="228600" lvl="0" indent="-266700" algn="l" rtl="0">
              <a:lnSpc>
                <a:spcPct val="150000"/>
              </a:lnSpc>
              <a:spcBef>
                <a:spcPts val="500"/>
              </a:spcBef>
              <a:spcAft>
                <a:spcPts val="0"/>
              </a:spcAft>
              <a:buSzPts val="2400"/>
              <a:buFont typeface="Noto Sans Symbols"/>
              <a:buChar char="•"/>
            </a:pPr>
            <a:r>
              <a:rPr lang="en-US" sz="2400" b="1" dirty="0"/>
              <a:t>Re-referencing</a:t>
            </a:r>
            <a:r>
              <a:rPr lang="en-US" sz="2400" dirty="0"/>
              <a:t>: Centers the signals to remove bias.</a:t>
            </a:r>
            <a:endParaRPr dirty="0"/>
          </a:p>
        </p:txBody>
      </p:sp>
      <p:sp>
        <p:nvSpPr>
          <p:cNvPr id="123" name="Google Shape;123;p19"/>
          <p:cNvSpPr txBox="1"/>
          <p:nvPr/>
        </p:nvSpPr>
        <p:spPr>
          <a:xfrm>
            <a:off x="838200" y="1506950"/>
            <a:ext cx="826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chemeClr val="dk1"/>
                </a:solidFill>
                <a:latin typeface="Calibri"/>
                <a:ea typeface="Calibri"/>
                <a:cs typeface="Calibri"/>
                <a:sym typeface="Calibri"/>
              </a:rPr>
              <a:t>This 4 filters were being used on our data</a:t>
            </a:r>
            <a:endParaRPr sz="2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182525" y="663775"/>
            <a:ext cx="9960300" cy="836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Original Data : Channels M1, M2 &amp; </a:t>
            </a:r>
            <a:r>
              <a:rPr lang="en-US" dirty="0" err="1"/>
              <a:t>CPz</a:t>
            </a:r>
            <a:endParaRPr dirty="0"/>
          </a:p>
        </p:txBody>
      </p:sp>
      <p:pic>
        <p:nvPicPr>
          <p:cNvPr id="129" name="Google Shape;129;p20"/>
          <p:cNvPicPr preferRelativeResize="0"/>
          <p:nvPr/>
        </p:nvPicPr>
        <p:blipFill>
          <a:blip r:embed="rId3">
            <a:alphaModFix/>
          </a:blip>
          <a:stretch>
            <a:fillRect/>
          </a:stretch>
        </p:blipFill>
        <p:spPr>
          <a:xfrm>
            <a:off x="333375" y="2450900"/>
            <a:ext cx="11525250" cy="374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rotWithShape="1">
          <a:blip r:embed="rId3">
            <a:alphaModFix/>
          </a:blip>
          <a:srcRect l="7196" r="7537"/>
          <a:stretch/>
        </p:blipFill>
        <p:spPr>
          <a:xfrm>
            <a:off x="0" y="238124"/>
            <a:ext cx="8343900" cy="3190875"/>
          </a:xfrm>
          <a:prstGeom prst="rect">
            <a:avLst/>
          </a:prstGeom>
          <a:noFill/>
          <a:ln>
            <a:noFill/>
          </a:ln>
        </p:spPr>
      </p:pic>
      <p:pic>
        <p:nvPicPr>
          <p:cNvPr id="135" name="Google Shape;135;p21"/>
          <p:cNvPicPr preferRelativeResize="0"/>
          <p:nvPr/>
        </p:nvPicPr>
        <p:blipFill rotWithShape="1">
          <a:blip r:embed="rId4">
            <a:alphaModFix/>
          </a:blip>
          <a:srcRect l="7013" r="8987"/>
          <a:stretch/>
        </p:blipFill>
        <p:spPr>
          <a:xfrm>
            <a:off x="-1" y="3608924"/>
            <a:ext cx="8343901" cy="3190876"/>
          </a:xfrm>
          <a:prstGeom prst="rect">
            <a:avLst/>
          </a:prstGeom>
          <a:noFill/>
          <a:ln>
            <a:noFill/>
          </a:ln>
        </p:spPr>
      </p:pic>
      <p:sp>
        <p:nvSpPr>
          <p:cNvPr id="136" name="Google Shape;136;p21"/>
          <p:cNvSpPr txBox="1"/>
          <p:nvPr/>
        </p:nvSpPr>
        <p:spPr>
          <a:xfrm>
            <a:off x="9077700" y="2483525"/>
            <a:ext cx="31143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t>Here we have notch filter </a:t>
            </a:r>
            <a:r>
              <a:rPr lang="en-US" sz="2200" dirty="0" err="1">
                <a:solidFill>
                  <a:schemeClr val="dk1"/>
                </a:solidFill>
                <a:highlight>
                  <a:srgbClr val="CFE2F3"/>
                </a:highlight>
              </a:rPr>
              <a:t>notch_frequencies</a:t>
            </a:r>
            <a:r>
              <a:rPr lang="en-US" sz="2200" dirty="0">
                <a:solidFill>
                  <a:schemeClr val="dk1"/>
                </a:solidFill>
                <a:highlight>
                  <a:srgbClr val="CFE2F3"/>
                </a:highlight>
              </a:rPr>
              <a:t> = [60, 120, 180, 240] </a:t>
            </a:r>
            <a:endParaRPr sz="2200" dirty="0">
              <a:solidFill>
                <a:schemeClr val="dk1"/>
              </a:solidFill>
              <a:highlight>
                <a:srgbClr val="CFE2F3"/>
              </a:highlight>
            </a:endParaRPr>
          </a:p>
          <a:p>
            <a:pPr marL="0" lvl="0" indent="0" algn="l" rtl="0">
              <a:spcBef>
                <a:spcPts val="0"/>
              </a:spcBef>
              <a:spcAft>
                <a:spcPts val="0"/>
              </a:spcAft>
              <a:buNone/>
            </a:pPr>
            <a:r>
              <a:rPr lang="en-US" sz="2200" dirty="0"/>
              <a:t> added and in the bottom figure the filter is re-referenced</a:t>
            </a:r>
            <a:endParaRPr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2"/>
          <p:cNvPicPr preferRelativeResize="0"/>
          <p:nvPr/>
        </p:nvPicPr>
        <p:blipFill rotWithShape="1">
          <a:blip r:embed="rId3">
            <a:alphaModFix/>
          </a:blip>
          <a:srcRect l="6972" r="9128"/>
          <a:stretch/>
        </p:blipFill>
        <p:spPr>
          <a:xfrm>
            <a:off x="1028700" y="2762250"/>
            <a:ext cx="10420350" cy="3876675"/>
          </a:xfrm>
          <a:prstGeom prst="rect">
            <a:avLst/>
          </a:prstGeom>
          <a:noFill/>
          <a:ln>
            <a:noFill/>
          </a:ln>
        </p:spPr>
      </p:pic>
      <p:sp>
        <p:nvSpPr>
          <p:cNvPr id="142" name="Google Shape;142;p22"/>
          <p:cNvSpPr txBox="1"/>
          <p:nvPr/>
        </p:nvSpPr>
        <p:spPr>
          <a:xfrm>
            <a:off x="1028700" y="986775"/>
            <a:ext cx="11034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dk1"/>
                </a:solidFill>
                <a:latin typeface="Calibri"/>
                <a:ea typeface="Calibri"/>
                <a:cs typeface="Calibri"/>
                <a:sym typeface="Calibri"/>
              </a:rPr>
              <a:t>Here we have the impedance filter </a:t>
            </a:r>
            <a:r>
              <a:rPr lang="en-US" sz="2500" dirty="0" err="1">
                <a:solidFill>
                  <a:srgbClr val="9CDCFE"/>
                </a:solidFill>
                <a:highlight>
                  <a:srgbClr val="1F1F1F"/>
                </a:highlight>
                <a:latin typeface="Courier New"/>
                <a:ea typeface="Courier New"/>
                <a:cs typeface="Courier New"/>
                <a:sym typeface="Courier New"/>
              </a:rPr>
              <a:t>impedence_limits</a:t>
            </a:r>
            <a:r>
              <a:rPr lang="en-US" sz="2500" dirty="0">
                <a:solidFill>
                  <a:srgbClr val="CCCCCC"/>
                </a:solidFill>
                <a:highlight>
                  <a:srgbClr val="1F1F1F"/>
                </a:highlight>
                <a:latin typeface="Courier New"/>
                <a:ea typeface="Courier New"/>
                <a:cs typeface="Courier New"/>
                <a:sym typeface="Courier New"/>
              </a:rPr>
              <a:t> </a:t>
            </a:r>
            <a:r>
              <a:rPr lang="en-US" sz="2500" dirty="0">
                <a:solidFill>
                  <a:srgbClr val="D4D4D4"/>
                </a:solidFill>
                <a:highlight>
                  <a:srgbClr val="1F1F1F"/>
                </a:highlight>
                <a:latin typeface="Courier New"/>
                <a:ea typeface="Courier New"/>
                <a:cs typeface="Courier New"/>
                <a:sym typeface="Courier New"/>
              </a:rPr>
              <a:t>=</a:t>
            </a:r>
            <a:r>
              <a:rPr lang="en-US" sz="2500" dirty="0">
                <a:solidFill>
                  <a:srgbClr val="CCCCCC"/>
                </a:solidFill>
                <a:highlight>
                  <a:srgbClr val="1F1F1F"/>
                </a:highlight>
                <a:latin typeface="Courier New"/>
                <a:ea typeface="Courier New"/>
                <a:cs typeface="Courier New"/>
                <a:sym typeface="Courier New"/>
              </a:rPr>
              <a:t> [</a:t>
            </a:r>
            <a:r>
              <a:rPr lang="en-US" sz="2500" dirty="0">
                <a:solidFill>
                  <a:srgbClr val="B5CEA8"/>
                </a:solidFill>
                <a:highlight>
                  <a:srgbClr val="1F1F1F"/>
                </a:highlight>
                <a:latin typeface="Courier New"/>
                <a:ea typeface="Courier New"/>
                <a:cs typeface="Courier New"/>
                <a:sym typeface="Courier New"/>
              </a:rPr>
              <a:t>124</a:t>
            </a:r>
            <a:r>
              <a:rPr lang="en-US" sz="2500" dirty="0">
                <a:solidFill>
                  <a:srgbClr val="CCCCCC"/>
                </a:solidFill>
                <a:highlight>
                  <a:srgbClr val="1F1F1F"/>
                </a:highlight>
                <a:latin typeface="Courier New"/>
                <a:ea typeface="Courier New"/>
                <a:cs typeface="Courier New"/>
                <a:sym typeface="Courier New"/>
              </a:rPr>
              <a:t>, </a:t>
            </a:r>
            <a:r>
              <a:rPr lang="en-US" sz="2500" dirty="0">
                <a:solidFill>
                  <a:srgbClr val="B5CEA8"/>
                </a:solidFill>
                <a:highlight>
                  <a:srgbClr val="1F1F1F"/>
                </a:highlight>
                <a:latin typeface="Courier New"/>
                <a:ea typeface="Courier New"/>
                <a:cs typeface="Courier New"/>
                <a:sym typeface="Courier New"/>
              </a:rPr>
              <a:t>126</a:t>
            </a:r>
            <a:r>
              <a:rPr lang="en-US" sz="2500" dirty="0">
                <a:solidFill>
                  <a:srgbClr val="CCCCCC"/>
                </a:solidFill>
                <a:highlight>
                  <a:srgbClr val="1F1F1F"/>
                </a:highlight>
                <a:latin typeface="Courier New"/>
                <a:ea typeface="Courier New"/>
                <a:cs typeface="Courier New"/>
                <a:sym typeface="Courier New"/>
              </a:rPr>
              <a:t>]</a:t>
            </a:r>
            <a:endParaRPr sz="2500" dirty="0">
              <a:solidFill>
                <a:srgbClr val="CCCCCC"/>
              </a:solidFill>
              <a:highlight>
                <a:srgbClr val="1F1F1F"/>
              </a:highlight>
              <a:latin typeface="Courier New"/>
              <a:ea typeface="Courier New"/>
              <a:cs typeface="Courier New"/>
              <a:sym typeface="Courier New"/>
            </a:endParaRPr>
          </a:p>
          <a:p>
            <a:pPr marL="0" lvl="0" indent="0" algn="l" rtl="0">
              <a:spcBef>
                <a:spcPts val="0"/>
              </a:spcBef>
              <a:spcAft>
                <a:spcPts val="0"/>
              </a:spcAft>
              <a:buNone/>
            </a:pPr>
            <a:r>
              <a:rPr lang="en-US" sz="2500" dirty="0">
                <a:solidFill>
                  <a:schemeClr val="dk1"/>
                </a:solidFill>
                <a:latin typeface="Calibri"/>
                <a:ea typeface="Calibri"/>
                <a:cs typeface="Calibri"/>
                <a:sym typeface="Calibri"/>
              </a:rPr>
              <a:t> and we plot the re-reference over the original.</a:t>
            </a:r>
            <a:endParaRPr sz="25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3"/>
          <p:cNvPicPr preferRelativeResize="0"/>
          <p:nvPr/>
        </p:nvPicPr>
        <p:blipFill rotWithShape="1">
          <a:blip r:embed="rId3">
            <a:alphaModFix/>
          </a:blip>
          <a:srcRect l="6446" r="7716"/>
          <a:stretch/>
        </p:blipFill>
        <p:spPr>
          <a:xfrm>
            <a:off x="723900" y="2247900"/>
            <a:ext cx="10744200" cy="3969655"/>
          </a:xfrm>
          <a:prstGeom prst="rect">
            <a:avLst/>
          </a:prstGeom>
          <a:noFill/>
          <a:ln>
            <a:noFill/>
          </a:ln>
        </p:spPr>
      </p:pic>
      <p:sp>
        <p:nvSpPr>
          <p:cNvPr id="148" name="Google Shape;148;p23"/>
          <p:cNvSpPr txBox="1"/>
          <p:nvPr/>
        </p:nvSpPr>
        <p:spPr>
          <a:xfrm>
            <a:off x="1158000" y="976400"/>
            <a:ext cx="11034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dk1"/>
                </a:solidFill>
                <a:latin typeface="Calibri"/>
                <a:ea typeface="Calibri"/>
                <a:cs typeface="Calibri"/>
                <a:sym typeface="Calibri"/>
              </a:rPr>
              <a:t>This is the bandpass </a:t>
            </a:r>
            <a:r>
              <a:rPr lang="en-US" sz="2500" dirty="0" err="1">
                <a:solidFill>
                  <a:schemeClr val="accent1">
                    <a:lumMod val="40000"/>
                    <a:lumOff val="60000"/>
                  </a:schemeClr>
                </a:solidFill>
                <a:highlight>
                  <a:srgbClr val="000000"/>
                </a:highlight>
                <a:latin typeface="Courier New"/>
                <a:ea typeface="Courier New"/>
                <a:cs typeface="Courier New"/>
                <a:sym typeface="Courier New"/>
              </a:rPr>
              <a:t>band_pass_limits</a:t>
            </a:r>
            <a:r>
              <a:rPr lang="en-US" sz="2500" dirty="0">
                <a:solidFill>
                  <a:schemeClr val="accent1">
                    <a:lumMod val="40000"/>
                    <a:lumOff val="60000"/>
                  </a:schemeClr>
                </a:solidFill>
                <a:highlight>
                  <a:srgbClr val="000000"/>
                </a:highlight>
                <a:latin typeface="Courier New"/>
                <a:ea typeface="Courier New"/>
                <a:cs typeface="Courier New"/>
                <a:sym typeface="Courier New"/>
              </a:rPr>
              <a:t> = [0.5, 32]</a:t>
            </a:r>
            <a:endParaRPr sz="2500" dirty="0">
              <a:solidFill>
                <a:schemeClr val="accent1">
                  <a:lumMod val="40000"/>
                  <a:lumOff val="60000"/>
                </a:schemeClr>
              </a:solidFill>
              <a:highlight>
                <a:srgbClr val="000000"/>
              </a:highlight>
              <a:latin typeface="Courier New"/>
              <a:ea typeface="Courier New"/>
              <a:cs typeface="Courier New"/>
              <a:sym typeface="Courier New"/>
            </a:endParaRPr>
          </a:p>
          <a:p>
            <a:pPr marL="0" lvl="0" indent="0" algn="l" rtl="0">
              <a:spcBef>
                <a:spcPts val="0"/>
              </a:spcBef>
              <a:spcAft>
                <a:spcPts val="0"/>
              </a:spcAft>
              <a:buNone/>
            </a:pPr>
            <a:r>
              <a:rPr lang="en-US" sz="2500" dirty="0">
                <a:solidFill>
                  <a:schemeClr val="dk1"/>
                </a:solidFill>
                <a:latin typeface="Calibri"/>
                <a:ea typeface="Calibri"/>
                <a:cs typeface="Calibri"/>
                <a:sym typeface="Calibri"/>
              </a:rPr>
              <a:t> filter for the channel with the re-referenced on the same plot</a:t>
            </a:r>
            <a:endParaRPr sz="25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558524" y="27676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Generate Features</a:t>
            </a:r>
            <a:endParaRPr dirty="0"/>
          </a:p>
        </p:txBody>
      </p:sp>
      <p:sp>
        <p:nvSpPr>
          <p:cNvPr id="154" name="Google Shape;154;p24"/>
          <p:cNvSpPr txBox="1">
            <a:spLocks noGrp="1"/>
          </p:cNvSpPr>
          <p:nvPr>
            <p:ph type="body" idx="1"/>
          </p:nvPr>
        </p:nvSpPr>
        <p:spPr>
          <a:xfrm>
            <a:off x="838199" y="1735550"/>
            <a:ext cx="11364525" cy="2401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800"/>
              <a:buFont typeface="Arial"/>
              <a:buNone/>
            </a:pPr>
            <a:r>
              <a:rPr lang="en-US" sz="2000" b="1" dirty="0">
                <a:latin typeface="+mn-lt"/>
                <a:ea typeface="Arial"/>
                <a:cs typeface="Arial"/>
                <a:sym typeface="Arial"/>
              </a:rPr>
              <a:t>Feature Extraction</a:t>
            </a:r>
            <a:r>
              <a:rPr lang="en-US" sz="2000" dirty="0">
                <a:latin typeface="+mn-lt"/>
                <a:ea typeface="Arial"/>
                <a:cs typeface="Arial"/>
                <a:sym typeface="Arial"/>
              </a:rPr>
              <a:t>:</a:t>
            </a:r>
          </a:p>
          <a:p>
            <a:pPr marL="0" lvl="0" indent="0" algn="l" rtl="0">
              <a:lnSpc>
                <a:spcPct val="115000"/>
              </a:lnSpc>
              <a:spcBef>
                <a:spcPts val="0"/>
              </a:spcBef>
              <a:spcAft>
                <a:spcPts val="0"/>
              </a:spcAft>
              <a:buClr>
                <a:schemeClr val="dk1"/>
              </a:buClr>
              <a:buSzPts val="1800"/>
              <a:buFont typeface="Arial"/>
              <a:buNone/>
            </a:pPr>
            <a:endParaRPr sz="2000" dirty="0">
              <a:latin typeface="+mn-lt"/>
              <a:ea typeface="Arial"/>
              <a:cs typeface="Arial"/>
              <a:sym typeface="Arial"/>
            </a:endParaRPr>
          </a:p>
          <a:p>
            <a:pPr marL="0" lvl="0" indent="-158750" algn="l" rtl="0">
              <a:lnSpc>
                <a:spcPct val="115000"/>
              </a:lnSpc>
              <a:spcBef>
                <a:spcPts val="0"/>
              </a:spcBef>
              <a:spcAft>
                <a:spcPts val="0"/>
              </a:spcAft>
              <a:buSzPts val="2500"/>
              <a:buChar char="•"/>
            </a:pPr>
            <a:r>
              <a:rPr lang="en-US" sz="2000" dirty="0">
                <a:latin typeface="+mn-lt"/>
                <a:ea typeface="Arial"/>
                <a:cs typeface="Arial"/>
                <a:sym typeface="Arial"/>
              </a:rPr>
              <a:t>Extracts statistical features mean &amp; std of (mean, std, kurtosis, skewness) for each signal window.</a:t>
            </a:r>
            <a:endParaRPr sz="2000" dirty="0">
              <a:latin typeface="+mn-lt"/>
              <a:ea typeface="Arial"/>
              <a:cs typeface="Arial"/>
              <a:sym typeface="Arial"/>
            </a:endParaRPr>
          </a:p>
          <a:p>
            <a:pPr marL="0" lvl="0" indent="-158750" algn="l" rtl="0">
              <a:lnSpc>
                <a:spcPct val="115000"/>
              </a:lnSpc>
              <a:spcBef>
                <a:spcPts val="0"/>
              </a:spcBef>
              <a:spcAft>
                <a:spcPts val="0"/>
              </a:spcAft>
              <a:buSzPts val="2500"/>
              <a:buChar char="•"/>
            </a:pPr>
            <a:r>
              <a:rPr lang="en-US" sz="2000" dirty="0">
                <a:latin typeface="+mn-lt"/>
                <a:ea typeface="Arial"/>
                <a:cs typeface="Arial"/>
                <a:sym typeface="Arial"/>
              </a:rPr>
              <a:t>Aggregates these features to produce higher-level </a:t>
            </a:r>
            <a:r>
              <a:rPr lang="en-US" sz="2000" dirty="0">
                <a:latin typeface="+mn-lt"/>
              </a:rPr>
              <a:t>statistics (A1 through A8).</a:t>
            </a:r>
            <a:endParaRPr sz="2000" dirty="0">
              <a:latin typeface="+mn-lt"/>
            </a:endParaRPr>
          </a:p>
        </p:txBody>
      </p:sp>
      <p:sp>
        <p:nvSpPr>
          <p:cNvPr id="155" name="Google Shape;155;p24"/>
          <p:cNvSpPr txBox="1"/>
          <p:nvPr/>
        </p:nvSpPr>
        <p:spPr>
          <a:xfrm>
            <a:off x="1922025" y="4361275"/>
            <a:ext cx="1028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3">
            <a:alphaModFix/>
          </a:blip>
          <a:srcRect l="-1793" t="-3030" r="8856" b="3030"/>
          <a:stretch/>
        </p:blipFill>
        <p:spPr>
          <a:xfrm>
            <a:off x="946424" y="3701300"/>
            <a:ext cx="9956250" cy="31567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1511</Words>
  <Application>Microsoft Office PowerPoint</Application>
  <PresentationFormat>Widescreen</PresentationFormat>
  <Paragraphs>138</Paragraphs>
  <Slides>33</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Courier New</vt:lpstr>
      <vt:lpstr>Noto Sans Symbols</vt:lpstr>
      <vt:lpstr>Office Theme</vt:lpstr>
      <vt:lpstr>Project Report   Clustering based Data Analysis</vt:lpstr>
      <vt:lpstr>DESCRIPTION</vt:lpstr>
      <vt:lpstr>Problem Definition</vt:lpstr>
      <vt:lpstr>Data Preprocessing</vt:lpstr>
      <vt:lpstr>Original Data : Channels M1, M2 &amp; CPz</vt:lpstr>
      <vt:lpstr>PowerPoint Presentation</vt:lpstr>
      <vt:lpstr>PowerPoint Presentation</vt:lpstr>
      <vt:lpstr>PowerPoint Presentation</vt:lpstr>
      <vt:lpstr>Generate Features</vt:lpstr>
      <vt:lpstr>PowerPoint Presentation</vt:lpstr>
      <vt:lpstr>Histograms: Categorical distribution for M1 </vt:lpstr>
      <vt:lpstr>Histograms: Categorical distribution for M2 </vt:lpstr>
      <vt:lpstr>Histograms: Categorical distribution for CPz </vt:lpstr>
      <vt:lpstr>Visualization: Sorted Distribution for M1</vt:lpstr>
      <vt:lpstr>Visualization: Sorted Distribution for M2</vt:lpstr>
      <vt:lpstr>Visualization: Sorted Distribution for M1</vt:lpstr>
      <vt:lpstr>Box-Whisker &amp; Violin Plots for M1 </vt:lpstr>
      <vt:lpstr>Box-Whisker &amp; Violin Plots for M2 </vt:lpstr>
      <vt:lpstr>Box-Whisker &amp; Violin Plots for CPz </vt:lpstr>
      <vt:lpstr>Evaluation of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Sujana Mehta(2011501531)</cp:lastModifiedBy>
  <cp:revision>1</cp:revision>
  <dcterms:modified xsi:type="dcterms:W3CDTF">2024-12-07T03:18:55Z</dcterms:modified>
</cp:coreProperties>
</file>